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7" r:id="rId2"/>
    <p:sldId id="256" r:id="rId3"/>
    <p:sldId id="258" r:id="rId4"/>
    <p:sldId id="259" r:id="rId5"/>
    <p:sldId id="260" r:id="rId6"/>
    <p:sldId id="261" r:id="rId7"/>
    <p:sldId id="262" r:id="rId8"/>
    <p:sldId id="263" r:id="rId9"/>
    <p:sldId id="281" r:id="rId10"/>
    <p:sldId id="282" r:id="rId11"/>
    <p:sldId id="283" r:id="rId12"/>
    <p:sldId id="284" r:id="rId13"/>
    <p:sldId id="285" r:id="rId14"/>
    <p:sldId id="286" r:id="rId15"/>
    <p:sldId id="351" r:id="rId16"/>
    <p:sldId id="355"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69" r:id="rId31"/>
    <p:sldId id="370" r:id="rId32"/>
    <p:sldId id="371" r:id="rId33"/>
    <p:sldId id="300" r:id="rId34"/>
    <p:sldId id="301" r:id="rId35"/>
    <p:sldId id="302" r:id="rId36"/>
    <p:sldId id="303" r:id="rId37"/>
    <p:sldId id="304" r:id="rId38"/>
    <p:sldId id="305" r:id="rId39"/>
    <p:sldId id="306" r:id="rId40"/>
    <p:sldId id="352" r:id="rId41"/>
    <p:sldId id="307" r:id="rId42"/>
    <p:sldId id="308" r:id="rId43"/>
    <p:sldId id="353" r:id="rId44"/>
    <p:sldId id="354" r:id="rId45"/>
    <p:sldId id="372" r:id="rId46"/>
    <p:sldId id="373" r:id="rId47"/>
    <p:sldId id="374" r:id="rId48"/>
    <p:sldId id="375" r:id="rId49"/>
    <p:sldId id="376" r:id="rId50"/>
    <p:sldId id="377" r:id="rId51"/>
    <p:sldId id="378" r:id="rId52"/>
    <p:sldId id="379" r:id="rId53"/>
    <p:sldId id="380" r:id="rId54"/>
    <p:sldId id="381" r:id="rId55"/>
    <p:sldId id="321" r:id="rId56"/>
    <p:sldId id="322" r:id="rId57"/>
    <p:sldId id="323" r:id="rId58"/>
    <p:sldId id="382" r:id="rId59"/>
    <p:sldId id="383" r:id="rId60"/>
    <p:sldId id="326" r:id="rId61"/>
    <p:sldId id="336" r:id="rId62"/>
    <p:sldId id="337" r:id="rId63"/>
    <p:sldId id="338" r:id="rId64"/>
    <p:sldId id="339" r:id="rId65"/>
    <p:sldId id="340" r:id="rId66"/>
    <p:sldId id="341" r:id="rId67"/>
    <p:sldId id="331" r:id="rId68"/>
    <p:sldId id="332" r:id="rId69"/>
    <p:sldId id="333" r:id="rId70"/>
    <p:sldId id="275" r:id="rId71"/>
    <p:sldId id="335" r:id="rId72"/>
    <p:sldId id="334" r:id="rId73"/>
    <p:sldId id="280" r:id="rId74"/>
  </p:sldIdLst>
  <p:sldSz cx="12192000" cy="6858000"/>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8D98"/>
    <a:srgbClr val="92C3CC"/>
    <a:srgbClr val="608094"/>
    <a:srgbClr val="869BA0"/>
    <a:srgbClr val="82D7F2"/>
    <a:srgbClr val="7AE0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41" autoAdjust="0"/>
    <p:restoredTop sz="94660"/>
  </p:normalViewPr>
  <p:slideViewPr>
    <p:cSldViewPr snapToGrid="0">
      <p:cViewPr varScale="1">
        <p:scale>
          <a:sx n="68" d="100"/>
          <a:sy n="68" d="100"/>
        </p:scale>
        <p:origin x="72" y="2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openxmlformats.org/officeDocument/2006/relationships/image" Target="../media/image11.jpg"/><Relationship Id="rId1" Type="http://schemas.openxmlformats.org/officeDocument/2006/relationships/image" Target="../media/image9.jpg"/></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产品一</c:v>
                </c:pt>
              </c:strCache>
            </c:strRef>
          </c:tx>
          <c:spPr>
            <a:blipFill>
              <a:blip xmlns:r="http://schemas.openxmlformats.org/officeDocument/2006/relationships" r:embed="rId1"/>
              <a:stretch>
                <a:fillRect l="-50000" r="-50000"/>
              </a:stretch>
            </a:blipFill>
            <a:ln>
              <a:noFill/>
            </a:ln>
            <a:effectLst>
              <a:outerShdw blurRad="50800" dist="38100" dir="5400000" algn="t" rotWithShape="0">
                <a:prstClr val="black">
                  <a:alpha val="40000"/>
                </a:prstClr>
              </a:outerShdw>
            </a:effectLst>
          </c:spPr>
          <c:cat>
            <c:strRef>
              <c:f>Sheet1!$A$2:$A$8</c:f>
              <c:strCache>
                <c:ptCount val="7"/>
                <c:pt idx="0">
                  <c:v>一月</c:v>
                </c:pt>
                <c:pt idx="1">
                  <c:v>二月</c:v>
                </c:pt>
                <c:pt idx="2">
                  <c:v>三月</c:v>
                </c:pt>
                <c:pt idx="3">
                  <c:v>四月</c:v>
                </c:pt>
                <c:pt idx="4">
                  <c:v>五月</c:v>
                </c:pt>
                <c:pt idx="5">
                  <c:v>六月</c:v>
                </c:pt>
                <c:pt idx="6">
                  <c:v>七月</c:v>
                </c:pt>
              </c:strCache>
            </c:strRef>
          </c:cat>
          <c:val>
            <c:numRef>
              <c:f>Sheet1!$B$2:$B$8</c:f>
              <c:numCache>
                <c:formatCode>General</c:formatCode>
                <c:ptCount val="7"/>
                <c:pt idx="0">
                  <c:v>62</c:v>
                </c:pt>
                <c:pt idx="1">
                  <c:v>67</c:v>
                </c:pt>
                <c:pt idx="2">
                  <c:v>84</c:v>
                </c:pt>
                <c:pt idx="3">
                  <c:v>61</c:v>
                </c:pt>
                <c:pt idx="4">
                  <c:v>59</c:v>
                </c:pt>
                <c:pt idx="5">
                  <c:v>89</c:v>
                </c:pt>
                <c:pt idx="6">
                  <c:v>100</c:v>
                </c:pt>
              </c:numCache>
            </c:numRef>
          </c:val>
          <c:extLst xmlns:c16r2="http://schemas.microsoft.com/office/drawing/2015/06/chart">
            <c:ext xmlns:c16="http://schemas.microsoft.com/office/drawing/2014/chart" uri="{C3380CC4-5D6E-409C-BE32-E72D297353CC}">
              <c16:uniqueId val="{00000000-DDA7-4E07-993E-77128928D04C}"/>
            </c:ext>
          </c:extLst>
        </c:ser>
        <c:ser>
          <c:idx val="1"/>
          <c:order val="1"/>
          <c:tx>
            <c:strRef>
              <c:f>Sheet1!$C$1</c:f>
              <c:strCache>
                <c:ptCount val="1"/>
                <c:pt idx="0">
                  <c:v>产品二</c:v>
                </c:pt>
              </c:strCache>
            </c:strRef>
          </c:tx>
          <c:spPr>
            <a:blipFill>
              <a:blip xmlns:r="http://schemas.openxmlformats.org/officeDocument/2006/relationships" r:embed="rId2"/>
              <a:stretch>
                <a:fillRect l="-50000" r="-50000"/>
              </a:stretch>
            </a:blipFill>
            <a:ln>
              <a:noFill/>
            </a:ln>
            <a:effectLst/>
          </c:spPr>
          <c:cat>
            <c:strRef>
              <c:f>Sheet1!$A$2:$A$8</c:f>
              <c:strCache>
                <c:ptCount val="7"/>
                <c:pt idx="0">
                  <c:v>一月</c:v>
                </c:pt>
                <c:pt idx="1">
                  <c:v>二月</c:v>
                </c:pt>
                <c:pt idx="2">
                  <c:v>三月</c:v>
                </c:pt>
                <c:pt idx="3">
                  <c:v>四月</c:v>
                </c:pt>
                <c:pt idx="4">
                  <c:v>五月</c:v>
                </c:pt>
                <c:pt idx="5">
                  <c:v>六月</c:v>
                </c:pt>
                <c:pt idx="6">
                  <c:v>七月</c:v>
                </c:pt>
              </c:strCache>
            </c:strRef>
          </c:cat>
          <c:val>
            <c:numRef>
              <c:f>Sheet1!$C$2:$C$8</c:f>
              <c:numCache>
                <c:formatCode>General</c:formatCode>
                <c:ptCount val="7"/>
                <c:pt idx="0">
                  <c:v>56</c:v>
                </c:pt>
                <c:pt idx="1">
                  <c:v>48</c:v>
                </c:pt>
                <c:pt idx="2">
                  <c:v>55</c:v>
                </c:pt>
                <c:pt idx="3">
                  <c:v>77</c:v>
                </c:pt>
                <c:pt idx="4">
                  <c:v>63</c:v>
                </c:pt>
                <c:pt idx="5">
                  <c:v>68</c:v>
                </c:pt>
                <c:pt idx="6">
                  <c:v>80</c:v>
                </c:pt>
              </c:numCache>
            </c:numRef>
          </c:val>
          <c:extLst xmlns:c16r2="http://schemas.microsoft.com/office/drawing/2015/06/chart">
            <c:ext xmlns:c16="http://schemas.microsoft.com/office/drawing/2014/chart" uri="{C3380CC4-5D6E-409C-BE32-E72D297353CC}">
              <c16:uniqueId val="{00000001-DDA7-4E07-993E-77128928D04C}"/>
            </c:ext>
          </c:extLst>
        </c:ser>
        <c:dLbls>
          <c:showLegendKey val="0"/>
          <c:showVal val="0"/>
          <c:showCatName val="0"/>
          <c:showSerName val="0"/>
          <c:showPercent val="0"/>
          <c:showBubbleSize val="0"/>
        </c:dLbls>
        <c:axId val="245181472"/>
        <c:axId val="187644992"/>
      </c:areaChart>
      <c:lineChart>
        <c:grouping val="stacked"/>
        <c:varyColors val="0"/>
        <c:ser>
          <c:idx val="2"/>
          <c:order val="2"/>
          <c:tx>
            <c:strRef>
              <c:f>Sheet1!$D$1</c:f>
              <c:strCache>
                <c:ptCount val="1"/>
                <c:pt idx="0">
                  <c:v>总计</c:v>
                </c:pt>
              </c:strCache>
            </c:strRef>
          </c:tx>
          <c:spPr>
            <a:ln w="57150" cap="flat">
              <a:solidFill>
                <a:srgbClr val="869BA0"/>
              </a:solidFill>
              <a:round/>
            </a:ln>
            <a:effectLst>
              <a:outerShdw blurRad="50800" dist="38100" dir="5400000" algn="t" rotWithShape="0">
                <a:prstClr val="black">
                  <a:alpha val="40000"/>
                </a:prstClr>
              </a:outerShdw>
            </a:effectLst>
          </c:spPr>
          <c:marker>
            <c:symbol val="circle"/>
            <c:size val="5"/>
            <c:spPr>
              <a:solidFill>
                <a:schemeClr val="bg1">
                  <a:lumMod val="75000"/>
                </a:schemeClr>
              </a:solidFill>
              <a:ln w="76200">
                <a:solidFill>
                  <a:srgbClr val="869BA0"/>
                </a:solidFill>
              </a:ln>
              <a:effectLst>
                <a:outerShdw blurRad="50800" dist="38100" dir="5400000" algn="t" rotWithShape="0">
                  <a:prstClr val="black">
                    <a:alpha val="40000"/>
                  </a:prstClr>
                </a:outerShdw>
              </a:effectLst>
            </c:spPr>
          </c:marker>
          <c:cat>
            <c:strRef>
              <c:f>Sheet1!$A$2:$A$8</c:f>
              <c:strCache>
                <c:ptCount val="7"/>
                <c:pt idx="0">
                  <c:v>一月</c:v>
                </c:pt>
                <c:pt idx="1">
                  <c:v>二月</c:v>
                </c:pt>
                <c:pt idx="2">
                  <c:v>三月</c:v>
                </c:pt>
                <c:pt idx="3">
                  <c:v>四月</c:v>
                </c:pt>
                <c:pt idx="4">
                  <c:v>五月</c:v>
                </c:pt>
                <c:pt idx="5">
                  <c:v>六月</c:v>
                </c:pt>
                <c:pt idx="6">
                  <c:v>七月</c:v>
                </c:pt>
              </c:strCache>
            </c:strRef>
          </c:cat>
          <c:val>
            <c:numRef>
              <c:f>Sheet1!$D$2:$D$8</c:f>
              <c:numCache>
                <c:formatCode>General</c:formatCode>
                <c:ptCount val="7"/>
                <c:pt idx="0">
                  <c:v>118</c:v>
                </c:pt>
                <c:pt idx="1">
                  <c:v>115</c:v>
                </c:pt>
                <c:pt idx="2">
                  <c:v>139</c:v>
                </c:pt>
                <c:pt idx="3">
                  <c:v>138</c:v>
                </c:pt>
                <c:pt idx="4">
                  <c:v>122</c:v>
                </c:pt>
                <c:pt idx="5">
                  <c:v>157</c:v>
                </c:pt>
                <c:pt idx="6">
                  <c:v>180</c:v>
                </c:pt>
              </c:numCache>
            </c:numRef>
          </c:val>
          <c:smooth val="0"/>
          <c:extLst xmlns:c16r2="http://schemas.microsoft.com/office/drawing/2015/06/chart">
            <c:ext xmlns:c16="http://schemas.microsoft.com/office/drawing/2014/chart" uri="{C3380CC4-5D6E-409C-BE32-E72D297353CC}">
              <c16:uniqueId val="{00000002-DDA7-4E07-993E-77128928D04C}"/>
            </c:ext>
          </c:extLst>
        </c:ser>
        <c:dLbls>
          <c:showLegendKey val="0"/>
          <c:showVal val="0"/>
          <c:showCatName val="0"/>
          <c:showSerName val="0"/>
          <c:showPercent val="0"/>
          <c:showBubbleSize val="0"/>
        </c:dLbls>
        <c:marker val="1"/>
        <c:smooth val="0"/>
        <c:axId val="245181472"/>
        <c:axId val="187644992"/>
      </c:lineChart>
      <c:catAx>
        <c:axId val="245181472"/>
        <c:scaling>
          <c:orientation val="minMax"/>
        </c:scaling>
        <c:delete val="1"/>
        <c:axPos val="b"/>
        <c:numFmt formatCode="General" sourceLinked="1"/>
        <c:majorTickMark val="none"/>
        <c:minorTickMark val="none"/>
        <c:tickLblPos val="nextTo"/>
        <c:crossAx val="187644992"/>
        <c:crosses val="autoZero"/>
        <c:auto val="1"/>
        <c:lblAlgn val="ctr"/>
        <c:lblOffset val="100"/>
        <c:noMultiLvlLbl val="0"/>
      </c:catAx>
      <c:valAx>
        <c:axId val="187644992"/>
        <c:scaling>
          <c:orientation val="minMax"/>
        </c:scaling>
        <c:delete val="1"/>
        <c:axPos val="l"/>
        <c:numFmt formatCode="General" sourceLinked="1"/>
        <c:majorTickMark val="none"/>
        <c:minorTickMark val="none"/>
        <c:tickLblPos val="nextTo"/>
        <c:crossAx val="245181472"/>
        <c:crosses val="autoZero"/>
        <c:crossBetween val="between"/>
      </c:valAx>
      <c:spPr>
        <a:noFill/>
        <a:ln w="25400">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CA1E5-8CB6-4281-96F2-0D837EB0938E}" type="datetimeFigureOut">
              <a:rPr lang="zh-CN" altLang="en-US" smtClean="0"/>
              <a:t>2017/11/18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CC1E3-B141-4A36-9B08-A5E30C3D6C63}" type="slidenum">
              <a:rPr lang="zh-CN" altLang="en-US" smtClean="0"/>
              <a:t>‹#›</a:t>
            </a:fld>
            <a:endParaRPr lang="zh-CN" altLang="en-US"/>
          </a:p>
        </p:txBody>
      </p:sp>
    </p:spTree>
    <p:extLst>
      <p:ext uri="{BB962C8B-B14F-4D97-AF65-F5344CB8AC3E}">
        <p14:creationId xmlns:p14="http://schemas.microsoft.com/office/powerpoint/2010/main" val="1795696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a:t>
            </a:fld>
            <a:endParaRPr lang="zh-CN" altLang="en-US"/>
          </a:p>
        </p:txBody>
      </p:sp>
    </p:spTree>
    <p:extLst>
      <p:ext uri="{BB962C8B-B14F-4D97-AF65-F5344CB8AC3E}">
        <p14:creationId xmlns:p14="http://schemas.microsoft.com/office/powerpoint/2010/main" val="632763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10</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11</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12</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13</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14</a:t>
            </a:fld>
            <a:endParaRPr lang="zh-CN" altLang="en-US"/>
          </a:p>
        </p:txBody>
      </p:sp>
    </p:spTree>
    <p:extLst>
      <p:ext uri="{BB962C8B-B14F-4D97-AF65-F5344CB8AC3E}">
        <p14:creationId xmlns:p14="http://schemas.microsoft.com/office/powerpoint/2010/main" val="921254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15</a:t>
            </a:fld>
            <a:endParaRPr lang="zh-CN" altLang="en-US"/>
          </a:p>
        </p:txBody>
      </p:sp>
    </p:spTree>
    <p:extLst>
      <p:ext uri="{BB962C8B-B14F-4D97-AF65-F5344CB8AC3E}">
        <p14:creationId xmlns:p14="http://schemas.microsoft.com/office/powerpoint/2010/main" val="921254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16</a:t>
            </a:fld>
            <a:endParaRPr lang="zh-CN" altLang="en-US"/>
          </a:p>
        </p:txBody>
      </p:sp>
    </p:spTree>
    <p:extLst>
      <p:ext uri="{BB962C8B-B14F-4D97-AF65-F5344CB8AC3E}">
        <p14:creationId xmlns:p14="http://schemas.microsoft.com/office/powerpoint/2010/main" val="232406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17</a:t>
            </a:fld>
            <a:endParaRPr lang="zh-CN" altLang="en-US"/>
          </a:p>
        </p:txBody>
      </p:sp>
    </p:spTree>
    <p:extLst>
      <p:ext uri="{BB962C8B-B14F-4D97-AF65-F5344CB8AC3E}">
        <p14:creationId xmlns:p14="http://schemas.microsoft.com/office/powerpoint/2010/main" val="2968297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18</a:t>
            </a:fld>
            <a:endParaRPr lang="zh-CN" altLang="en-US"/>
          </a:p>
        </p:txBody>
      </p:sp>
    </p:spTree>
    <p:extLst>
      <p:ext uri="{BB962C8B-B14F-4D97-AF65-F5344CB8AC3E}">
        <p14:creationId xmlns:p14="http://schemas.microsoft.com/office/powerpoint/2010/main" val="907551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19</a:t>
            </a:fld>
            <a:endParaRPr lang="zh-CN" altLang="en-US"/>
          </a:p>
        </p:txBody>
      </p:sp>
    </p:spTree>
    <p:extLst>
      <p:ext uri="{BB962C8B-B14F-4D97-AF65-F5344CB8AC3E}">
        <p14:creationId xmlns:p14="http://schemas.microsoft.com/office/powerpoint/2010/main" val="276243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a:t>
            </a:fld>
            <a:endParaRPr lang="zh-CN" altLang="en-US"/>
          </a:p>
        </p:txBody>
      </p:sp>
    </p:spTree>
    <p:extLst>
      <p:ext uri="{BB962C8B-B14F-4D97-AF65-F5344CB8AC3E}">
        <p14:creationId xmlns:p14="http://schemas.microsoft.com/office/powerpoint/2010/main" val="184590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20</a:t>
            </a:fld>
            <a:endParaRPr lang="zh-CN" altLang="en-US"/>
          </a:p>
        </p:txBody>
      </p:sp>
    </p:spTree>
    <p:extLst>
      <p:ext uri="{BB962C8B-B14F-4D97-AF65-F5344CB8AC3E}">
        <p14:creationId xmlns:p14="http://schemas.microsoft.com/office/powerpoint/2010/main" val="2513645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21</a:t>
            </a:fld>
            <a:endParaRPr lang="zh-CN" altLang="en-US"/>
          </a:p>
        </p:txBody>
      </p:sp>
    </p:spTree>
    <p:extLst>
      <p:ext uri="{BB962C8B-B14F-4D97-AF65-F5344CB8AC3E}">
        <p14:creationId xmlns:p14="http://schemas.microsoft.com/office/powerpoint/2010/main" val="152049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22</a:t>
            </a:fld>
            <a:endParaRPr lang="zh-CN" altLang="en-US"/>
          </a:p>
        </p:txBody>
      </p:sp>
    </p:spTree>
    <p:extLst>
      <p:ext uri="{BB962C8B-B14F-4D97-AF65-F5344CB8AC3E}">
        <p14:creationId xmlns:p14="http://schemas.microsoft.com/office/powerpoint/2010/main" val="459491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23</a:t>
            </a:fld>
            <a:endParaRPr lang="zh-CN" altLang="en-US"/>
          </a:p>
        </p:txBody>
      </p:sp>
    </p:spTree>
    <p:extLst>
      <p:ext uri="{BB962C8B-B14F-4D97-AF65-F5344CB8AC3E}">
        <p14:creationId xmlns:p14="http://schemas.microsoft.com/office/powerpoint/2010/main" val="2248419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24</a:t>
            </a:fld>
            <a:endParaRPr lang="zh-CN" altLang="en-US"/>
          </a:p>
        </p:txBody>
      </p:sp>
    </p:spTree>
    <p:extLst>
      <p:ext uri="{BB962C8B-B14F-4D97-AF65-F5344CB8AC3E}">
        <p14:creationId xmlns:p14="http://schemas.microsoft.com/office/powerpoint/2010/main" val="89393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25</a:t>
            </a:fld>
            <a:endParaRPr lang="zh-CN" altLang="en-US"/>
          </a:p>
        </p:txBody>
      </p:sp>
    </p:spTree>
    <p:extLst>
      <p:ext uri="{BB962C8B-B14F-4D97-AF65-F5344CB8AC3E}">
        <p14:creationId xmlns:p14="http://schemas.microsoft.com/office/powerpoint/2010/main" val="310478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26</a:t>
            </a:fld>
            <a:endParaRPr lang="zh-CN" altLang="en-US"/>
          </a:p>
        </p:txBody>
      </p:sp>
    </p:spTree>
    <p:extLst>
      <p:ext uri="{BB962C8B-B14F-4D97-AF65-F5344CB8AC3E}">
        <p14:creationId xmlns:p14="http://schemas.microsoft.com/office/powerpoint/2010/main" val="2146202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27</a:t>
            </a:fld>
            <a:endParaRPr lang="zh-CN" altLang="en-US"/>
          </a:p>
        </p:txBody>
      </p:sp>
    </p:spTree>
    <p:extLst>
      <p:ext uri="{BB962C8B-B14F-4D97-AF65-F5344CB8AC3E}">
        <p14:creationId xmlns:p14="http://schemas.microsoft.com/office/powerpoint/2010/main" val="278949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28</a:t>
            </a:fld>
            <a:endParaRPr lang="zh-CN" altLang="en-US"/>
          </a:p>
        </p:txBody>
      </p:sp>
    </p:spTree>
    <p:extLst>
      <p:ext uri="{BB962C8B-B14F-4D97-AF65-F5344CB8AC3E}">
        <p14:creationId xmlns:p14="http://schemas.microsoft.com/office/powerpoint/2010/main" val="3041724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29</a:t>
            </a:fld>
            <a:endParaRPr lang="zh-CN" altLang="en-US"/>
          </a:p>
        </p:txBody>
      </p:sp>
    </p:spTree>
    <p:extLst>
      <p:ext uri="{BB962C8B-B14F-4D97-AF65-F5344CB8AC3E}">
        <p14:creationId xmlns:p14="http://schemas.microsoft.com/office/powerpoint/2010/main" val="80702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a:t>
            </a:fld>
            <a:endParaRPr lang="zh-CN" altLang="en-US"/>
          </a:p>
        </p:txBody>
      </p:sp>
    </p:spTree>
    <p:extLst>
      <p:ext uri="{BB962C8B-B14F-4D97-AF65-F5344CB8AC3E}">
        <p14:creationId xmlns:p14="http://schemas.microsoft.com/office/powerpoint/2010/main" val="3433941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30</a:t>
            </a:fld>
            <a:endParaRPr lang="zh-CN" altLang="en-US"/>
          </a:p>
        </p:txBody>
      </p:sp>
    </p:spTree>
    <p:extLst>
      <p:ext uri="{BB962C8B-B14F-4D97-AF65-F5344CB8AC3E}">
        <p14:creationId xmlns:p14="http://schemas.microsoft.com/office/powerpoint/2010/main" val="3234435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31</a:t>
            </a:fld>
            <a:endParaRPr lang="zh-CN" altLang="en-US"/>
          </a:p>
        </p:txBody>
      </p:sp>
    </p:spTree>
    <p:extLst>
      <p:ext uri="{BB962C8B-B14F-4D97-AF65-F5344CB8AC3E}">
        <p14:creationId xmlns:p14="http://schemas.microsoft.com/office/powerpoint/2010/main" val="2131450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32</a:t>
            </a:fld>
            <a:endParaRPr lang="zh-CN" altLang="en-US"/>
          </a:p>
        </p:txBody>
      </p:sp>
    </p:spTree>
    <p:extLst>
      <p:ext uri="{BB962C8B-B14F-4D97-AF65-F5344CB8AC3E}">
        <p14:creationId xmlns:p14="http://schemas.microsoft.com/office/powerpoint/2010/main" val="2105790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33</a:t>
            </a:fld>
            <a:endParaRPr lang="zh-CN" altLang="en-US"/>
          </a:p>
        </p:txBody>
      </p:sp>
    </p:spTree>
    <p:extLst>
      <p:ext uri="{BB962C8B-B14F-4D97-AF65-F5344CB8AC3E}">
        <p14:creationId xmlns:p14="http://schemas.microsoft.com/office/powerpoint/2010/main" val="2123700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34</a:t>
            </a:fld>
            <a:endParaRPr lang="zh-CN" altLang="en-US"/>
          </a:p>
        </p:txBody>
      </p:sp>
    </p:spTree>
    <p:extLst>
      <p:ext uri="{BB962C8B-B14F-4D97-AF65-F5344CB8AC3E}">
        <p14:creationId xmlns:p14="http://schemas.microsoft.com/office/powerpoint/2010/main" val="1350225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35</a:t>
            </a:fld>
            <a:endParaRPr lang="zh-CN" altLang="en-US"/>
          </a:p>
        </p:txBody>
      </p:sp>
    </p:spTree>
    <p:extLst>
      <p:ext uri="{BB962C8B-B14F-4D97-AF65-F5344CB8AC3E}">
        <p14:creationId xmlns:p14="http://schemas.microsoft.com/office/powerpoint/2010/main" val="3972632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36</a:t>
            </a:fld>
            <a:endParaRPr lang="zh-CN" altLang="en-US"/>
          </a:p>
        </p:txBody>
      </p:sp>
    </p:spTree>
    <p:extLst>
      <p:ext uri="{BB962C8B-B14F-4D97-AF65-F5344CB8AC3E}">
        <p14:creationId xmlns:p14="http://schemas.microsoft.com/office/powerpoint/2010/main" val="3828970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37</a:t>
            </a:fld>
            <a:endParaRPr lang="zh-CN" altLang="en-US"/>
          </a:p>
        </p:txBody>
      </p:sp>
    </p:spTree>
    <p:extLst>
      <p:ext uri="{BB962C8B-B14F-4D97-AF65-F5344CB8AC3E}">
        <p14:creationId xmlns:p14="http://schemas.microsoft.com/office/powerpoint/2010/main" val="3864709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38</a:t>
            </a:fld>
            <a:endParaRPr lang="zh-CN" altLang="en-US"/>
          </a:p>
        </p:txBody>
      </p:sp>
    </p:spTree>
    <p:extLst>
      <p:ext uri="{BB962C8B-B14F-4D97-AF65-F5344CB8AC3E}">
        <p14:creationId xmlns:p14="http://schemas.microsoft.com/office/powerpoint/2010/main" val="2105537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39</a:t>
            </a:fld>
            <a:endParaRPr lang="zh-CN" altLang="en-US"/>
          </a:p>
        </p:txBody>
      </p:sp>
    </p:spTree>
    <p:extLst>
      <p:ext uri="{BB962C8B-B14F-4D97-AF65-F5344CB8AC3E}">
        <p14:creationId xmlns:p14="http://schemas.microsoft.com/office/powerpoint/2010/main" val="1678875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4</a:t>
            </a:fld>
            <a:endParaRPr lang="zh-CN" altLang="en-US"/>
          </a:p>
        </p:txBody>
      </p:sp>
    </p:spTree>
    <p:extLst>
      <p:ext uri="{BB962C8B-B14F-4D97-AF65-F5344CB8AC3E}">
        <p14:creationId xmlns:p14="http://schemas.microsoft.com/office/powerpoint/2010/main" val="551081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40</a:t>
            </a:fld>
            <a:endParaRPr lang="zh-CN" altLang="en-US"/>
          </a:p>
        </p:txBody>
      </p:sp>
    </p:spTree>
    <p:extLst>
      <p:ext uri="{BB962C8B-B14F-4D97-AF65-F5344CB8AC3E}">
        <p14:creationId xmlns:p14="http://schemas.microsoft.com/office/powerpoint/2010/main" val="16788751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41</a:t>
            </a:fld>
            <a:endParaRPr lang="zh-CN" altLang="en-US"/>
          </a:p>
        </p:txBody>
      </p:sp>
    </p:spTree>
    <p:extLst>
      <p:ext uri="{BB962C8B-B14F-4D97-AF65-F5344CB8AC3E}">
        <p14:creationId xmlns:p14="http://schemas.microsoft.com/office/powerpoint/2010/main" val="3682780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42</a:t>
            </a:fld>
            <a:endParaRPr lang="zh-CN" altLang="en-US"/>
          </a:p>
        </p:txBody>
      </p:sp>
    </p:spTree>
    <p:extLst>
      <p:ext uri="{BB962C8B-B14F-4D97-AF65-F5344CB8AC3E}">
        <p14:creationId xmlns:p14="http://schemas.microsoft.com/office/powerpoint/2010/main" val="2302466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43</a:t>
            </a:fld>
            <a:endParaRPr lang="zh-CN" altLang="en-US"/>
          </a:p>
        </p:txBody>
      </p:sp>
    </p:spTree>
    <p:extLst>
      <p:ext uri="{BB962C8B-B14F-4D97-AF65-F5344CB8AC3E}">
        <p14:creationId xmlns:p14="http://schemas.microsoft.com/office/powerpoint/2010/main" val="3185615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44</a:t>
            </a:fld>
            <a:endParaRPr lang="zh-CN" altLang="en-US"/>
          </a:p>
        </p:txBody>
      </p:sp>
    </p:spTree>
    <p:extLst>
      <p:ext uri="{BB962C8B-B14F-4D97-AF65-F5344CB8AC3E}">
        <p14:creationId xmlns:p14="http://schemas.microsoft.com/office/powerpoint/2010/main" val="2115420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55</a:t>
            </a:fld>
            <a:endParaRPr lang="zh-CN" altLang="en-US"/>
          </a:p>
        </p:txBody>
      </p:sp>
    </p:spTree>
    <p:extLst>
      <p:ext uri="{BB962C8B-B14F-4D97-AF65-F5344CB8AC3E}">
        <p14:creationId xmlns:p14="http://schemas.microsoft.com/office/powerpoint/2010/main" val="3791919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56</a:t>
            </a:fld>
            <a:endParaRPr lang="zh-CN" altLang="en-US"/>
          </a:p>
        </p:txBody>
      </p:sp>
    </p:spTree>
    <p:extLst>
      <p:ext uri="{BB962C8B-B14F-4D97-AF65-F5344CB8AC3E}">
        <p14:creationId xmlns:p14="http://schemas.microsoft.com/office/powerpoint/2010/main" val="1823048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57</a:t>
            </a:fld>
            <a:endParaRPr lang="zh-CN" altLang="en-US"/>
          </a:p>
        </p:txBody>
      </p:sp>
    </p:spTree>
    <p:extLst>
      <p:ext uri="{BB962C8B-B14F-4D97-AF65-F5344CB8AC3E}">
        <p14:creationId xmlns:p14="http://schemas.microsoft.com/office/powerpoint/2010/main" val="2122079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58</a:t>
            </a:fld>
            <a:endParaRPr lang="zh-CN" altLang="en-US"/>
          </a:p>
        </p:txBody>
      </p:sp>
    </p:spTree>
    <p:extLst>
      <p:ext uri="{BB962C8B-B14F-4D97-AF65-F5344CB8AC3E}">
        <p14:creationId xmlns:p14="http://schemas.microsoft.com/office/powerpoint/2010/main" val="450852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59</a:t>
            </a:fld>
            <a:endParaRPr lang="zh-CN" altLang="en-US"/>
          </a:p>
        </p:txBody>
      </p:sp>
    </p:spTree>
    <p:extLst>
      <p:ext uri="{BB962C8B-B14F-4D97-AF65-F5344CB8AC3E}">
        <p14:creationId xmlns:p14="http://schemas.microsoft.com/office/powerpoint/2010/main" val="2826415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5</a:t>
            </a:fld>
            <a:endParaRPr lang="zh-CN" altLang="en-US"/>
          </a:p>
        </p:txBody>
      </p:sp>
    </p:spTree>
    <p:extLst>
      <p:ext uri="{BB962C8B-B14F-4D97-AF65-F5344CB8AC3E}">
        <p14:creationId xmlns:p14="http://schemas.microsoft.com/office/powerpoint/2010/main" val="4140014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60</a:t>
            </a:fld>
            <a:endParaRPr lang="zh-CN" altLang="en-US"/>
          </a:p>
        </p:txBody>
      </p:sp>
    </p:spTree>
    <p:extLst>
      <p:ext uri="{BB962C8B-B14F-4D97-AF65-F5344CB8AC3E}">
        <p14:creationId xmlns:p14="http://schemas.microsoft.com/office/powerpoint/2010/main" val="2550177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61</a:t>
            </a:fld>
            <a:endParaRPr lang="zh-CN" altLang="en-US"/>
          </a:p>
        </p:txBody>
      </p:sp>
    </p:spTree>
    <p:extLst>
      <p:ext uri="{BB962C8B-B14F-4D97-AF65-F5344CB8AC3E}">
        <p14:creationId xmlns:p14="http://schemas.microsoft.com/office/powerpoint/2010/main" val="1374250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62</a:t>
            </a:fld>
            <a:endParaRPr lang="zh-CN" altLang="en-US"/>
          </a:p>
        </p:txBody>
      </p:sp>
    </p:spTree>
    <p:extLst>
      <p:ext uri="{BB962C8B-B14F-4D97-AF65-F5344CB8AC3E}">
        <p14:creationId xmlns:p14="http://schemas.microsoft.com/office/powerpoint/2010/main" val="31020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63</a:t>
            </a:fld>
            <a:endParaRPr lang="zh-CN" altLang="en-US"/>
          </a:p>
        </p:txBody>
      </p:sp>
    </p:spTree>
    <p:extLst>
      <p:ext uri="{BB962C8B-B14F-4D97-AF65-F5344CB8AC3E}">
        <p14:creationId xmlns:p14="http://schemas.microsoft.com/office/powerpoint/2010/main" val="3175096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64</a:t>
            </a:fld>
            <a:endParaRPr lang="zh-CN" altLang="en-US"/>
          </a:p>
        </p:txBody>
      </p:sp>
    </p:spTree>
    <p:extLst>
      <p:ext uri="{BB962C8B-B14F-4D97-AF65-F5344CB8AC3E}">
        <p14:creationId xmlns:p14="http://schemas.microsoft.com/office/powerpoint/2010/main" val="17278928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65</a:t>
            </a:fld>
            <a:endParaRPr lang="zh-CN" altLang="en-US"/>
          </a:p>
        </p:txBody>
      </p:sp>
    </p:spTree>
    <p:extLst>
      <p:ext uri="{BB962C8B-B14F-4D97-AF65-F5344CB8AC3E}">
        <p14:creationId xmlns:p14="http://schemas.microsoft.com/office/powerpoint/2010/main" val="3489515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66</a:t>
            </a:fld>
            <a:endParaRPr lang="zh-CN" altLang="en-US"/>
          </a:p>
        </p:txBody>
      </p:sp>
    </p:spTree>
    <p:extLst>
      <p:ext uri="{BB962C8B-B14F-4D97-AF65-F5344CB8AC3E}">
        <p14:creationId xmlns:p14="http://schemas.microsoft.com/office/powerpoint/2010/main" val="21013457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67</a:t>
            </a:fld>
            <a:endParaRPr lang="zh-CN" altLang="en-US"/>
          </a:p>
        </p:txBody>
      </p:sp>
    </p:spTree>
    <p:extLst>
      <p:ext uri="{BB962C8B-B14F-4D97-AF65-F5344CB8AC3E}">
        <p14:creationId xmlns:p14="http://schemas.microsoft.com/office/powerpoint/2010/main" val="20250038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68</a:t>
            </a:fld>
            <a:endParaRPr lang="zh-CN" altLang="en-US"/>
          </a:p>
        </p:txBody>
      </p:sp>
    </p:spTree>
    <p:extLst>
      <p:ext uri="{BB962C8B-B14F-4D97-AF65-F5344CB8AC3E}">
        <p14:creationId xmlns:p14="http://schemas.microsoft.com/office/powerpoint/2010/main" val="20250038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69</a:t>
            </a:fld>
            <a:endParaRPr lang="zh-CN" altLang="en-US"/>
          </a:p>
        </p:txBody>
      </p:sp>
    </p:spTree>
    <p:extLst>
      <p:ext uri="{BB962C8B-B14F-4D97-AF65-F5344CB8AC3E}">
        <p14:creationId xmlns:p14="http://schemas.microsoft.com/office/powerpoint/2010/main" val="2025003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6</a:t>
            </a:fld>
            <a:endParaRPr lang="zh-CN" altLang="en-US"/>
          </a:p>
        </p:txBody>
      </p:sp>
    </p:spTree>
    <p:extLst>
      <p:ext uri="{BB962C8B-B14F-4D97-AF65-F5344CB8AC3E}">
        <p14:creationId xmlns:p14="http://schemas.microsoft.com/office/powerpoint/2010/main" val="921254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70</a:t>
            </a:fld>
            <a:endParaRPr lang="zh-CN" altLang="en-US"/>
          </a:p>
        </p:txBody>
      </p:sp>
    </p:spTree>
    <p:extLst>
      <p:ext uri="{BB962C8B-B14F-4D97-AF65-F5344CB8AC3E}">
        <p14:creationId xmlns:p14="http://schemas.microsoft.com/office/powerpoint/2010/main" val="2051051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71</a:t>
            </a:fld>
            <a:endParaRPr lang="zh-CN" altLang="en-US"/>
          </a:p>
        </p:txBody>
      </p:sp>
    </p:spTree>
    <p:extLst>
      <p:ext uri="{BB962C8B-B14F-4D97-AF65-F5344CB8AC3E}">
        <p14:creationId xmlns:p14="http://schemas.microsoft.com/office/powerpoint/2010/main" val="2051051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72</a:t>
            </a:fld>
            <a:endParaRPr lang="zh-CN" altLang="en-US"/>
          </a:p>
        </p:txBody>
      </p:sp>
    </p:spTree>
    <p:extLst>
      <p:ext uri="{BB962C8B-B14F-4D97-AF65-F5344CB8AC3E}">
        <p14:creationId xmlns:p14="http://schemas.microsoft.com/office/powerpoint/2010/main" val="205105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73</a:t>
            </a:fld>
            <a:endParaRPr lang="zh-CN" altLang="en-US"/>
          </a:p>
        </p:txBody>
      </p:sp>
    </p:spTree>
    <p:extLst>
      <p:ext uri="{BB962C8B-B14F-4D97-AF65-F5344CB8AC3E}">
        <p14:creationId xmlns:p14="http://schemas.microsoft.com/office/powerpoint/2010/main" val="1573728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7</a:t>
            </a:fld>
            <a:endParaRPr lang="zh-CN" altLang="en-US"/>
          </a:p>
        </p:txBody>
      </p:sp>
    </p:spTree>
    <p:extLst>
      <p:ext uri="{BB962C8B-B14F-4D97-AF65-F5344CB8AC3E}">
        <p14:creationId xmlns:p14="http://schemas.microsoft.com/office/powerpoint/2010/main" val="3626083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8</a:t>
            </a:fld>
            <a:endParaRPr lang="zh-CN" altLang="en-US"/>
          </a:p>
        </p:txBody>
      </p:sp>
    </p:spTree>
    <p:extLst>
      <p:ext uri="{BB962C8B-B14F-4D97-AF65-F5344CB8AC3E}">
        <p14:creationId xmlns:p14="http://schemas.microsoft.com/office/powerpoint/2010/main" val="121807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DCC1E3-B141-4A36-9B08-A5E30C3D6C63}" type="slidenum">
              <a:rPr lang="zh-CN" altLang="en-US" smtClean="0"/>
              <a:t>9</a:t>
            </a:fld>
            <a:endParaRPr lang="zh-CN" altLang="en-US"/>
          </a:p>
        </p:txBody>
      </p:sp>
    </p:spTree>
    <p:extLst>
      <p:ext uri="{BB962C8B-B14F-4D97-AF65-F5344CB8AC3E}">
        <p14:creationId xmlns:p14="http://schemas.microsoft.com/office/powerpoint/2010/main" val="127501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293CD5C-CEE9-4D97-8715-760E090B8D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1EC27A21-A1DA-4B1C-875B-5A5928D933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BCBB5AE6-A0D6-433C-B15E-7C86B91156DC}"/>
              </a:ext>
            </a:extLst>
          </p:cNvPr>
          <p:cNvSpPr>
            <a:spLocks noGrp="1"/>
          </p:cNvSpPr>
          <p:nvPr>
            <p:ph type="dt" sz="half" idx="10"/>
          </p:nvPr>
        </p:nvSpPr>
        <p:spPr/>
        <p:txBody>
          <a:bodyPr/>
          <a:lstStyle/>
          <a:p>
            <a:fld id="{DC7B1C79-115E-46A7-99E3-79AF5D1F6191}" type="datetimeFigureOut">
              <a:rPr lang="zh-CN" altLang="en-US" smtClean="0"/>
              <a:t>2017/11/18</a:t>
            </a:fld>
            <a:endParaRPr lang="zh-CN" altLang="en-US"/>
          </a:p>
        </p:txBody>
      </p:sp>
      <p:sp>
        <p:nvSpPr>
          <p:cNvPr id="5" name="页脚占位符 4">
            <a:extLst>
              <a:ext uri="{FF2B5EF4-FFF2-40B4-BE49-F238E27FC236}">
                <a16:creationId xmlns:a16="http://schemas.microsoft.com/office/drawing/2014/main" xmlns="" id="{2272E095-4394-492A-A94E-AA3D33461E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E5EF804-9305-4BC4-97ED-82F2BE550086}"/>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1130762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DC95F9-FDA7-4FC7-8990-4D02CB7A27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EE483860-B2F9-4B2B-8D0B-6A7023610D7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03694ED3-5717-446B-B669-3E72558B1D9D}"/>
              </a:ext>
            </a:extLst>
          </p:cNvPr>
          <p:cNvSpPr>
            <a:spLocks noGrp="1"/>
          </p:cNvSpPr>
          <p:nvPr>
            <p:ph type="dt" sz="half" idx="10"/>
          </p:nvPr>
        </p:nvSpPr>
        <p:spPr/>
        <p:txBody>
          <a:bodyPr/>
          <a:lstStyle/>
          <a:p>
            <a:fld id="{DC7B1C79-115E-46A7-99E3-79AF5D1F6191}" type="datetimeFigureOut">
              <a:rPr lang="zh-CN" altLang="en-US" smtClean="0"/>
              <a:t>2017/11/18</a:t>
            </a:fld>
            <a:endParaRPr lang="zh-CN" altLang="en-US"/>
          </a:p>
        </p:txBody>
      </p:sp>
      <p:sp>
        <p:nvSpPr>
          <p:cNvPr id="5" name="页脚占位符 4">
            <a:extLst>
              <a:ext uri="{FF2B5EF4-FFF2-40B4-BE49-F238E27FC236}">
                <a16:creationId xmlns:a16="http://schemas.microsoft.com/office/drawing/2014/main" xmlns="" id="{E31619AD-4ACE-4B0C-BA1B-29F0AB1FA3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0A1CB8B-5771-4143-AB8B-7BE243C730B7}"/>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33080063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6478D64F-F7B6-4815-950B-1DF72A3C16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4C554B45-10A1-48EC-B1C6-30B7BAB2537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62170CF-E688-49E1-ABC2-6DCDCFB706FB}"/>
              </a:ext>
            </a:extLst>
          </p:cNvPr>
          <p:cNvSpPr>
            <a:spLocks noGrp="1"/>
          </p:cNvSpPr>
          <p:nvPr>
            <p:ph type="dt" sz="half" idx="10"/>
          </p:nvPr>
        </p:nvSpPr>
        <p:spPr/>
        <p:txBody>
          <a:bodyPr/>
          <a:lstStyle/>
          <a:p>
            <a:fld id="{DC7B1C79-115E-46A7-99E3-79AF5D1F6191}" type="datetimeFigureOut">
              <a:rPr lang="zh-CN" altLang="en-US" smtClean="0"/>
              <a:t>2017/11/18</a:t>
            </a:fld>
            <a:endParaRPr lang="zh-CN" altLang="en-US"/>
          </a:p>
        </p:txBody>
      </p:sp>
      <p:sp>
        <p:nvSpPr>
          <p:cNvPr id="5" name="页脚占位符 4">
            <a:extLst>
              <a:ext uri="{FF2B5EF4-FFF2-40B4-BE49-F238E27FC236}">
                <a16:creationId xmlns:a16="http://schemas.microsoft.com/office/drawing/2014/main" xmlns="" id="{3F7B0FA8-D7B2-45C6-80A4-99174D8D8B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659D55F-2541-4A31-85D5-9FAE10D73993}"/>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38750793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descr="图片包含 建筑物, 室内, 圆屋顶&#10;&#10;已生成高可信度的说明">
            <a:extLst>
              <a:ext uri="{FF2B5EF4-FFF2-40B4-BE49-F238E27FC236}">
                <a16:creationId xmlns:a16="http://schemas.microsoft.com/office/drawing/2014/main" xmlns="" id="{4CA3AE6A-D968-471C-8633-DFD1F7DB01BD}"/>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5237" r="249" b="4987"/>
          <a:stretch/>
        </p:blipFill>
        <p:spPr>
          <a:xfrm>
            <a:off x="0" y="0"/>
            <a:ext cx="12192000" cy="6858000"/>
          </a:xfrm>
          <a:prstGeom prst="rect">
            <a:avLst/>
          </a:prstGeom>
        </p:spPr>
      </p:pic>
      <p:sp>
        <p:nvSpPr>
          <p:cNvPr id="9" name="矩形 8">
            <a:extLst>
              <a:ext uri="{FF2B5EF4-FFF2-40B4-BE49-F238E27FC236}">
                <a16:creationId xmlns:a16="http://schemas.microsoft.com/office/drawing/2014/main" xmlns="" id="{41F17410-C96C-4416-8686-D316A89FE894}"/>
              </a:ext>
            </a:extLst>
          </p:cNvPr>
          <p:cNvSpPr/>
          <p:nvPr userDrawn="1"/>
        </p:nvSpPr>
        <p:spPr>
          <a:xfrm>
            <a:off x="216227" y="207390"/>
            <a:ext cx="11736371" cy="6441060"/>
          </a:xfrm>
          <a:prstGeom prst="rect">
            <a:avLst/>
          </a:prstGeom>
          <a:noFill/>
          <a:ln>
            <a:solidFill>
              <a:srgbClr val="869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78653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descr="图片包含 建筑物&#10;&#10;已生成极高可信度的说明">
            <a:extLst>
              <a:ext uri="{FF2B5EF4-FFF2-40B4-BE49-F238E27FC236}">
                <a16:creationId xmlns:a16="http://schemas.microsoft.com/office/drawing/2014/main" xmlns="" id="{FFACF1F4-5491-4491-BA8B-548E7BBF61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xmlns="" id="{9E2331D7-8DFE-4F81-AD65-954C0BE975DD}"/>
              </a:ext>
            </a:extLst>
          </p:cNvPr>
          <p:cNvSpPr/>
          <p:nvPr userDrawn="1"/>
        </p:nvSpPr>
        <p:spPr>
          <a:xfrm>
            <a:off x="0" y="0"/>
            <a:ext cx="12192000" cy="68580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0B922598-285F-4CAC-9E57-52C2AB8972F1}"/>
              </a:ext>
            </a:extLst>
          </p:cNvPr>
          <p:cNvSpPr/>
          <p:nvPr userDrawn="1"/>
        </p:nvSpPr>
        <p:spPr>
          <a:xfrm>
            <a:off x="216227" y="207390"/>
            <a:ext cx="11736371" cy="64410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98590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BF856B-A14B-48F8-92AD-F879F9CAAD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E846AAE-5BA6-4BA2-A107-A4D0A608458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C4BC4F48-5420-41AA-AD2E-AF80E6908BC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CE5CD88D-D854-4903-933B-A3A40F5D0F92}"/>
              </a:ext>
            </a:extLst>
          </p:cNvPr>
          <p:cNvSpPr>
            <a:spLocks noGrp="1"/>
          </p:cNvSpPr>
          <p:nvPr>
            <p:ph type="dt" sz="half" idx="10"/>
          </p:nvPr>
        </p:nvSpPr>
        <p:spPr/>
        <p:txBody>
          <a:bodyPr/>
          <a:lstStyle/>
          <a:p>
            <a:fld id="{DC7B1C79-115E-46A7-99E3-79AF5D1F6191}" type="datetimeFigureOut">
              <a:rPr lang="zh-CN" altLang="en-US" smtClean="0"/>
              <a:t>2017/11/18</a:t>
            </a:fld>
            <a:endParaRPr lang="zh-CN" altLang="en-US"/>
          </a:p>
        </p:txBody>
      </p:sp>
      <p:sp>
        <p:nvSpPr>
          <p:cNvPr id="6" name="页脚占位符 5">
            <a:extLst>
              <a:ext uri="{FF2B5EF4-FFF2-40B4-BE49-F238E27FC236}">
                <a16:creationId xmlns:a16="http://schemas.microsoft.com/office/drawing/2014/main" xmlns="" id="{FED8576D-ABBF-4567-82EA-9B2A790A5B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9132E87-445F-46A7-910C-9FBCA75AEF1F}"/>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2906561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C66353-CD73-4D59-87C9-ADBF4BB379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5D373F3-AA32-40F3-9FE3-AB0A1A98A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02379B51-41BF-490D-BCC3-718DD9EF77A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DA82A0A3-3DFC-4C45-BD6D-D1F3A38AC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C55594F2-C51A-4883-9DB6-71EED8AB31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6E6F5830-D399-4403-B41C-6F36DBCB7F22}"/>
              </a:ext>
            </a:extLst>
          </p:cNvPr>
          <p:cNvSpPr>
            <a:spLocks noGrp="1"/>
          </p:cNvSpPr>
          <p:nvPr>
            <p:ph type="dt" sz="half" idx="10"/>
          </p:nvPr>
        </p:nvSpPr>
        <p:spPr/>
        <p:txBody>
          <a:bodyPr/>
          <a:lstStyle/>
          <a:p>
            <a:fld id="{DC7B1C79-115E-46A7-99E3-79AF5D1F6191}" type="datetimeFigureOut">
              <a:rPr lang="zh-CN" altLang="en-US" smtClean="0"/>
              <a:t>2017/11/18</a:t>
            </a:fld>
            <a:endParaRPr lang="zh-CN" altLang="en-US"/>
          </a:p>
        </p:txBody>
      </p:sp>
      <p:sp>
        <p:nvSpPr>
          <p:cNvPr id="8" name="页脚占位符 7">
            <a:extLst>
              <a:ext uri="{FF2B5EF4-FFF2-40B4-BE49-F238E27FC236}">
                <a16:creationId xmlns:a16="http://schemas.microsoft.com/office/drawing/2014/main" xmlns="" id="{BAACD374-6EA6-4059-BEB5-A7B9C5C69A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F5AF0124-0631-419A-BA8A-B1D80AED938B}"/>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277631233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328B2E8-1D3A-41B3-ACFD-9B21D03184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5C08F4E-D97C-4AE2-8403-166DBC300497}"/>
              </a:ext>
            </a:extLst>
          </p:cNvPr>
          <p:cNvSpPr>
            <a:spLocks noGrp="1"/>
          </p:cNvSpPr>
          <p:nvPr>
            <p:ph type="dt" sz="half" idx="10"/>
          </p:nvPr>
        </p:nvSpPr>
        <p:spPr/>
        <p:txBody>
          <a:bodyPr/>
          <a:lstStyle/>
          <a:p>
            <a:fld id="{DC7B1C79-115E-46A7-99E3-79AF5D1F6191}" type="datetimeFigureOut">
              <a:rPr lang="zh-CN" altLang="en-US" smtClean="0"/>
              <a:t>2017/11/18</a:t>
            </a:fld>
            <a:endParaRPr lang="zh-CN" altLang="en-US"/>
          </a:p>
        </p:txBody>
      </p:sp>
      <p:sp>
        <p:nvSpPr>
          <p:cNvPr id="4" name="页脚占位符 3">
            <a:extLst>
              <a:ext uri="{FF2B5EF4-FFF2-40B4-BE49-F238E27FC236}">
                <a16:creationId xmlns:a16="http://schemas.microsoft.com/office/drawing/2014/main" xmlns="" id="{D87B7861-37BC-4F0A-A854-DB2415E373D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6D3E26D0-8D37-42C8-83F6-E1A5B3A05C18}"/>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5172140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CBD7A96-46EB-46FC-A0A1-43FC6A537B21}"/>
              </a:ext>
            </a:extLst>
          </p:cNvPr>
          <p:cNvSpPr>
            <a:spLocks noGrp="1"/>
          </p:cNvSpPr>
          <p:nvPr>
            <p:ph type="dt" sz="half" idx="10"/>
          </p:nvPr>
        </p:nvSpPr>
        <p:spPr/>
        <p:txBody>
          <a:bodyPr/>
          <a:lstStyle/>
          <a:p>
            <a:fld id="{DC7B1C79-115E-46A7-99E3-79AF5D1F6191}" type="datetimeFigureOut">
              <a:rPr lang="zh-CN" altLang="en-US" smtClean="0"/>
              <a:t>2017/11/18</a:t>
            </a:fld>
            <a:endParaRPr lang="zh-CN" altLang="en-US"/>
          </a:p>
        </p:txBody>
      </p:sp>
      <p:sp>
        <p:nvSpPr>
          <p:cNvPr id="3" name="页脚占位符 2">
            <a:extLst>
              <a:ext uri="{FF2B5EF4-FFF2-40B4-BE49-F238E27FC236}">
                <a16:creationId xmlns:a16="http://schemas.microsoft.com/office/drawing/2014/main" xmlns="" id="{5A60CD7D-AA41-4F23-8F11-D69B565FC54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1C748121-82D9-4196-B6B2-C4E046E82D7C}"/>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29010907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6B6D51E-BD52-4CED-A15A-5CC55A6FB2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EF1AF973-D9FE-4382-9607-DE16D98FAE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3783D102-5621-4876-9A66-D65601310F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D6A4681E-756D-48C9-8C68-5D37CF5EE207}"/>
              </a:ext>
            </a:extLst>
          </p:cNvPr>
          <p:cNvSpPr>
            <a:spLocks noGrp="1"/>
          </p:cNvSpPr>
          <p:nvPr>
            <p:ph type="dt" sz="half" idx="10"/>
          </p:nvPr>
        </p:nvSpPr>
        <p:spPr/>
        <p:txBody>
          <a:bodyPr/>
          <a:lstStyle/>
          <a:p>
            <a:fld id="{DC7B1C79-115E-46A7-99E3-79AF5D1F6191}" type="datetimeFigureOut">
              <a:rPr lang="zh-CN" altLang="en-US" smtClean="0"/>
              <a:t>2017/11/18</a:t>
            </a:fld>
            <a:endParaRPr lang="zh-CN" altLang="en-US"/>
          </a:p>
        </p:txBody>
      </p:sp>
      <p:sp>
        <p:nvSpPr>
          <p:cNvPr id="6" name="页脚占位符 5">
            <a:extLst>
              <a:ext uri="{FF2B5EF4-FFF2-40B4-BE49-F238E27FC236}">
                <a16:creationId xmlns:a16="http://schemas.microsoft.com/office/drawing/2014/main" xmlns="" id="{2B34EFA4-F7B8-4C9F-82DA-089FE7581B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86E56120-18D1-4E6B-8E97-D20D9443384A}"/>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17889652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6480D3D-076E-46FB-B02C-59B7C1FC80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DF303FA5-1FC1-4836-8C10-DD7D3E3449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06117186-EE8D-4F35-B06B-C65FC3D98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2E43993A-1B26-4682-AAC6-4CDF60365646}"/>
              </a:ext>
            </a:extLst>
          </p:cNvPr>
          <p:cNvSpPr>
            <a:spLocks noGrp="1"/>
          </p:cNvSpPr>
          <p:nvPr>
            <p:ph type="dt" sz="half" idx="10"/>
          </p:nvPr>
        </p:nvSpPr>
        <p:spPr/>
        <p:txBody>
          <a:bodyPr/>
          <a:lstStyle/>
          <a:p>
            <a:fld id="{DC7B1C79-115E-46A7-99E3-79AF5D1F6191}" type="datetimeFigureOut">
              <a:rPr lang="zh-CN" altLang="en-US" smtClean="0"/>
              <a:t>2017/11/18</a:t>
            </a:fld>
            <a:endParaRPr lang="zh-CN" altLang="en-US"/>
          </a:p>
        </p:txBody>
      </p:sp>
      <p:sp>
        <p:nvSpPr>
          <p:cNvPr id="6" name="页脚占位符 5">
            <a:extLst>
              <a:ext uri="{FF2B5EF4-FFF2-40B4-BE49-F238E27FC236}">
                <a16:creationId xmlns:a16="http://schemas.microsoft.com/office/drawing/2014/main" xmlns="" id="{792353F5-6F22-4D7D-9713-508D10101D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52FB0BF4-5EAB-4206-A569-E3F67C38376A}"/>
              </a:ext>
            </a:extLst>
          </p:cNvPr>
          <p:cNvSpPr>
            <a:spLocks noGrp="1"/>
          </p:cNvSpPr>
          <p:nvPr>
            <p:ph type="sldNum" sz="quarter" idx="12"/>
          </p:nvPr>
        </p:nvSpPr>
        <p:spPr/>
        <p:txBody>
          <a:body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32284642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910277B5-1E9F-4DE5-9D45-A4B62C7FB4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AC10737-E08B-44B2-BEFE-CC65D7E05E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1C903F2-B3C7-419B-AC62-6150C0873E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B1C79-115E-46A7-99E3-79AF5D1F6191}" type="datetimeFigureOut">
              <a:rPr lang="zh-CN" altLang="en-US" smtClean="0"/>
              <a:t>2017/11/18</a:t>
            </a:fld>
            <a:endParaRPr lang="zh-CN" altLang="en-US"/>
          </a:p>
        </p:txBody>
      </p:sp>
      <p:sp>
        <p:nvSpPr>
          <p:cNvPr id="5" name="页脚占位符 4">
            <a:extLst>
              <a:ext uri="{FF2B5EF4-FFF2-40B4-BE49-F238E27FC236}">
                <a16:creationId xmlns:a16="http://schemas.microsoft.com/office/drawing/2014/main" xmlns="" id="{E2918354-425B-4840-8B5B-79450FEAB9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8F27D86B-429E-4A97-96D4-7535888CE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DC85D-EC4C-4671-8D11-CF5546E1F03C}" type="slidenum">
              <a:rPr lang="zh-CN" altLang="en-US" smtClean="0"/>
              <a:t>‹#›</a:t>
            </a:fld>
            <a:endParaRPr lang="zh-CN" altLang="en-US"/>
          </a:p>
        </p:txBody>
      </p:sp>
    </p:spTree>
    <p:extLst>
      <p:ext uri="{BB962C8B-B14F-4D97-AF65-F5344CB8AC3E}">
        <p14:creationId xmlns:p14="http://schemas.microsoft.com/office/powerpoint/2010/main" val="434399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6.gif"/><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建筑物&#10;&#10;已生成极高可信度的说明">
            <a:extLst>
              <a:ext uri="{FF2B5EF4-FFF2-40B4-BE49-F238E27FC236}">
                <a16:creationId xmlns:a16="http://schemas.microsoft.com/office/drawing/2014/main" xmlns="" id="{5BB8C070-7EE1-4311-BD0F-3AF85E6D8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xmlns="" id="{C999B43F-2907-45FB-AED5-950C0416876E}"/>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xmlns="" id="{4DBF27BE-E5EC-4CEA-BD2E-709763CBF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9425" y="1790699"/>
            <a:ext cx="6153150" cy="4252913"/>
          </a:xfrm>
          <a:prstGeom prst="rect">
            <a:avLst/>
          </a:prstGeom>
        </p:spPr>
      </p:pic>
      <p:pic>
        <p:nvPicPr>
          <p:cNvPr id="36" name="图片 35" descr="图片包含 物体, 风车&#10;&#10;已生成极高可信度的说明">
            <a:extLst>
              <a:ext uri="{FF2B5EF4-FFF2-40B4-BE49-F238E27FC236}">
                <a16:creationId xmlns:a16="http://schemas.microsoft.com/office/drawing/2014/main" xmlns="" id="{4604BEFF-48FF-454F-8DB5-AC5650AC5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425" y="490151"/>
            <a:ext cx="6153150" cy="5301049"/>
          </a:xfrm>
          <a:prstGeom prst="rect">
            <a:avLst/>
          </a:prstGeom>
        </p:spPr>
      </p:pic>
      <p:sp>
        <p:nvSpPr>
          <p:cNvPr id="37" name="矩形 36">
            <a:extLst>
              <a:ext uri="{FF2B5EF4-FFF2-40B4-BE49-F238E27FC236}">
                <a16:creationId xmlns:a16="http://schemas.microsoft.com/office/drawing/2014/main" xmlns="" id="{06817463-DADC-4677-BD51-BD7E4B81BF0F}"/>
              </a:ext>
            </a:extLst>
          </p:cNvPr>
          <p:cNvSpPr/>
          <p:nvPr/>
        </p:nvSpPr>
        <p:spPr>
          <a:xfrm>
            <a:off x="3262172" y="2343150"/>
            <a:ext cx="5667656" cy="1015663"/>
          </a:xfrm>
          <a:prstGeom prst="rect">
            <a:avLst/>
          </a:prstGeom>
        </p:spPr>
        <p:txBody>
          <a:bodyPr wrap="square">
            <a:spAutoFit/>
          </a:bodyPr>
          <a:lstStyle/>
          <a:p>
            <a:pPr algn="dist"/>
            <a:r>
              <a:rPr lang="en-US" altLang="zh-CN" sz="6000" b="1" dirty="0" smtClean="0">
                <a:solidFill>
                  <a:schemeClr val="bg1"/>
                </a:solidFill>
                <a:latin typeface="微软雅黑" panose="020B0503020204020204" pitchFamily="34" charset="-122"/>
                <a:ea typeface="微软雅黑" panose="020B0503020204020204" pitchFamily="34" charset="-122"/>
              </a:rPr>
              <a:t>UML</a:t>
            </a:r>
            <a:r>
              <a:rPr lang="zh-CN" altLang="en-US" sz="6000" b="1" dirty="0" smtClean="0">
                <a:solidFill>
                  <a:schemeClr val="bg1"/>
                </a:solidFill>
                <a:latin typeface="微软雅黑" panose="020B0503020204020204" pitchFamily="34" charset="-122"/>
                <a:ea typeface="微软雅黑" panose="020B0503020204020204" pitchFamily="34" charset="-122"/>
              </a:rPr>
              <a:t>基础</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xmlns="" id="{2BA274F8-BAF9-43E8-B636-092722AF4204}"/>
              </a:ext>
            </a:extLst>
          </p:cNvPr>
          <p:cNvSpPr/>
          <p:nvPr/>
        </p:nvSpPr>
        <p:spPr>
          <a:xfrm>
            <a:off x="4646103" y="796791"/>
            <a:ext cx="2899794" cy="1384995"/>
          </a:xfrm>
          <a:prstGeom prst="rect">
            <a:avLst/>
          </a:prstGeom>
        </p:spPr>
        <p:txBody>
          <a:bodyPr wrap="square">
            <a:spAutoFit/>
          </a:bodyPr>
          <a:lstStyle/>
          <a:p>
            <a:pPr algn="ctr"/>
            <a:r>
              <a:rPr lang="en-US" altLang="zh-CN" sz="1400" dirty="0" smtClean="0">
                <a:solidFill>
                  <a:schemeClr val="bg1"/>
                </a:solidFill>
                <a:latin typeface="微软雅黑" panose="020B0503020204020204" pitchFamily="34" charset="-122"/>
                <a:ea typeface="微软雅黑" panose="020B0503020204020204" pitchFamily="34" charset="-122"/>
              </a:rPr>
              <a:t>G19</a:t>
            </a:r>
            <a:r>
              <a:rPr lang="zh-CN" altLang="en-US" sz="1400" dirty="0" smtClean="0">
                <a:solidFill>
                  <a:schemeClr val="bg1"/>
                </a:solidFill>
                <a:latin typeface="微软雅黑" panose="020B0503020204020204" pitchFamily="34" charset="-122"/>
                <a:ea typeface="微软雅黑" panose="020B0503020204020204" pitchFamily="34" charset="-122"/>
              </a:rPr>
              <a:t>小组</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成员：孟玉盛</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潘国强</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钱智凯</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瞿达晨</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黄枭帅</a:t>
            </a:r>
          </a:p>
        </p:txBody>
      </p:sp>
      <p:pic>
        <p:nvPicPr>
          <p:cNvPr id="1026" name="Picture 2" descr="C:\Users\PRO551\Desktop\作业\软件需求\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9890" y="-1089218"/>
            <a:ext cx="5486411" cy="548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1490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2000"/>
                                        <p:tgtEl>
                                          <p:spTgt spid="36"/>
                                        </p:tgtEl>
                                      </p:cBhvr>
                                    </p:animEffect>
                                    <p:anim calcmode="lin" valueType="num">
                                      <p:cBhvr>
                                        <p:cTn id="21" dur="2000" fill="hold"/>
                                        <p:tgtEl>
                                          <p:spTgt spid="36"/>
                                        </p:tgtEl>
                                        <p:attrNameLst>
                                          <p:attrName>ppt_w</p:attrName>
                                        </p:attrNameLst>
                                      </p:cBhvr>
                                      <p:tavLst>
                                        <p:tav tm="0" fmla="#ppt_w*sin(2.5*pi*$)">
                                          <p:val>
                                            <p:fltVal val="0"/>
                                          </p:val>
                                        </p:tav>
                                        <p:tav tm="100000">
                                          <p:val>
                                            <p:fltVal val="1"/>
                                          </p:val>
                                        </p:tav>
                                      </p:tavLst>
                                    </p:anim>
                                    <p:anim calcmode="lin" valueType="num">
                                      <p:cBhvr>
                                        <p:cTn id="2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3312714"/>
            <a:ext cx="4676918" cy="830997"/>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指两个用例间其中一个用例（基本用例，</a:t>
            </a:r>
            <a:r>
              <a:rPr lang="en-US" altLang="zh-CN" sz="1200" dirty="0">
                <a:solidFill>
                  <a:srgbClr val="728D98"/>
                </a:solidFill>
                <a:latin typeface="微软雅黑" panose="020B0503020204020204" pitchFamily="34" charset="-122"/>
                <a:ea typeface="微软雅黑" panose="020B0503020204020204" pitchFamily="34" charset="-122"/>
              </a:rPr>
              <a:t>Base Use Case</a:t>
            </a:r>
            <a:r>
              <a:rPr lang="zh-CN" altLang="en-US" sz="1200" dirty="0">
                <a:solidFill>
                  <a:srgbClr val="728D98"/>
                </a:solidFill>
                <a:latin typeface="微软雅黑" panose="020B0503020204020204" pitchFamily="34" charset="-122"/>
                <a:ea typeface="微软雅黑" panose="020B0503020204020204" pitchFamily="34" charset="-122"/>
              </a:rPr>
              <a:t>）的行为包含另一个用例（包含用例，</a:t>
            </a:r>
            <a:r>
              <a:rPr lang="en-US" altLang="zh-CN" sz="1200" dirty="0">
                <a:solidFill>
                  <a:srgbClr val="728D98"/>
                </a:solidFill>
                <a:latin typeface="微软雅黑" panose="020B0503020204020204" pitchFamily="34" charset="-122"/>
                <a:ea typeface="微软雅黑" panose="020B0503020204020204" pitchFamily="34" charset="-122"/>
              </a:rPr>
              <a:t>Inclusion Use Case</a:t>
            </a:r>
            <a:r>
              <a:rPr lang="zh-CN" altLang="en-US" sz="1200" dirty="0">
                <a:solidFill>
                  <a:srgbClr val="728D98"/>
                </a:solidFill>
                <a:latin typeface="微软雅黑" panose="020B0503020204020204" pitchFamily="34" charset="-122"/>
                <a:ea typeface="微软雅黑" panose="020B0503020204020204" pitchFamily="34" charset="-122"/>
              </a:rPr>
              <a:t>）的行为。也就是说基本用例会用到包含用例，表示基本用例中重用包含用例中的步骤。包含关系用带虚线的箭头表示，并在线上标有</a:t>
            </a:r>
            <a:r>
              <a:rPr lang="en-US" altLang="zh-CN" sz="1200" dirty="0">
                <a:solidFill>
                  <a:srgbClr val="728D98"/>
                </a:solidFill>
                <a:latin typeface="微软雅黑" panose="020B0503020204020204" pitchFamily="34" charset="-122"/>
                <a:ea typeface="微软雅黑" panose="020B0503020204020204" pitchFamily="34" charset="-122"/>
              </a:rPr>
              <a:t>&lt;&lt;include&gt;&gt;</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包含关系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247334" y="2172599"/>
            <a:ext cx="7715630" cy="3111225"/>
          </a:xfrm>
          <a:prstGeom prst="rect">
            <a:avLst/>
          </a:prstGeom>
        </p:spPr>
      </p:pic>
    </p:spTree>
    <p:extLst>
      <p:ext uri="{BB962C8B-B14F-4D97-AF65-F5344CB8AC3E}">
        <p14:creationId xmlns:p14="http://schemas.microsoft.com/office/powerpoint/2010/main" val="22567563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2331407"/>
            <a:ext cx="4676918" cy="2492990"/>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扩展关系是对基本用例的扩展，基本用例是一个完整的用例，具有完整的功能。有扩展用例的基本用例存在扩展点，当扩展点被激活时子用例才会执行。扩展用例在扩展点上增加新的行为和含义。扩展关系用带虚线的箭头表示，在线上标有</a:t>
            </a:r>
            <a:r>
              <a:rPr lang="en-US" altLang="zh-CN" sz="1200" dirty="0">
                <a:solidFill>
                  <a:srgbClr val="728D98"/>
                </a:solidFill>
                <a:latin typeface="微软雅黑" panose="020B0503020204020204" pitchFamily="34" charset="-122"/>
                <a:ea typeface="微软雅黑" panose="020B0503020204020204" pitchFamily="34" charset="-122"/>
              </a:rPr>
              <a:t>&lt;&lt;extend</a:t>
            </a:r>
            <a:r>
              <a:rPr lang="en-US" altLang="zh-CN" sz="1200" dirty="0" smtClean="0">
                <a:solidFill>
                  <a:srgbClr val="728D98"/>
                </a:solidFill>
                <a:latin typeface="微软雅黑" panose="020B0503020204020204" pitchFamily="34" charset="-122"/>
                <a:ea typeface="微软雅黑" panose="020B0503020204020204" pitchFamily="34" charset="-122"/>
              </a:rPr>
              <a:t>&gt;&gt;</a:t>
            </a:r>
          </a:p>
          <a:p>
            <a:endParaRPr lang="en-US" altLang="zh-CN" sz="1200" dirty="0" smtClean="0">
              <a:solidFill>
                <a:srgbClr val="728D98"/>
              </a:solidFill>
              <a:latin typeface="微软雅黑" panose="020B0503020204020204" pitchFamily="34" charset="-122"/>
              <a:ea typeface="微软雅黑" panose="020B0503020204020204" pitchFamily="34" charset="-122"/>
            </a:endParaRPr>
          </a:p>
          <a:p>
            <a:r>
              <a:rPr lang="zh-CN" altLang="en-US" sz="1200" dirty="0">
                <a:solidFill>
                  <a:srgbClr val="728D98"/>
                </a:solidFill>
                <a:latin typeface="微软雅黑" panose="020B0503020204020204" pitchFamily="34" charset="-122"/>
                <a:ea typeface="微软雅黑" panose="020B0503020204020204" pitchFamily="34" charset="-122"/>
              </a:rPr>
              <a:t>扩展关系与包含关系的区别</a:t>
            </a:r>
          </a:p>
          <a:p>
            <a:r>
              <a:rPr lang="zh-CN" altLang="en-US" sz="1200" dirty="0" smtClean="0">
                <a:solidFill>
                  <a:srgbClr val="728D98"/>
                </a:solidFill>
                <a:latin typeface="微软雅黑" panose="020B0503020204020204" pitchFamily="34" charset="-122"/>
                <a:ea typeface="微软雅黑" panose="020B0503020204020204" pitchFamily="34" charset="-122"/>
              </a:rPr>
              <a:t>（</a:t>
            </a:r>
            <a:r>
              <a:rPr lang="en-US" altLang="zh-CN" sz="1200" dirty="0">
                <a:solidFill>
                  <a:srgbClr val="728D98"/>
                </a:solidFill>
                <a:latin typeface="微软雅黑" panose="020B0503020204020204" pitchFamily="34" charset="-122"/>
                <a:ea typeface="微软雅黑" panose="020B0503020204020204" pitchFamily="34" charset="-122"/>
              </a:rPr>
              <a:t>1</a:t>
            </a:r>
            <a:r>
              <a:rPr lang="zh-CN" altLang="en-US" sz="1200" dirty="0">
                <a:solidFill>
                  <a:srgbClr val="728D98"/>
                </a:solidFill>
                <a:latin typeface="微软雅黑" panose="020B0503020204020204" pitchFamily="34" charset="-122"/>
                <a:ea typeface="微软雅黑" panose="020B0503020204020204" pitchFamily="34" charset="-122"/>
              </a:rPr>
              <a:t>）条件性：</a:t>
            </a:r>
          </a:p>
          <a:p>
            <a:r>
              <a:rPr lang="zh-CN" altLang="en-US" sz="1200" dirty="0">
                <a:solidFill>
                  <a:srgbClr val="728D98"/>
                </a:solidFill>
                <a:latin typeface="微软雅黑" panose="020B0503020204020204" pitchFamily="34" charset="-122"/>
                <a:ea typeface="微软雅黑" panose="020B0503020204020204" pitchFamily="34" charset="-122"/>
              </a:rPr>
              <a:t>包含关系是无条件的</a:t>
            </a:r>
          </a:p>
          <a:p>
            <a:r>
              <a:rPr lang="zh-CN" altLang="en-US" sz="1200" dirty="0">
                <a:solidFill>
                  <a:srgbClr val="728D98"/>
                </a:solidFill>
                <a:latin typeface="微软雅黑" panose="020B0503020204020204" pitchFamily="34" charset="-122"/>
                <a:ea typeface="微软雅黑" panose="020B0503020204020204" pitchFamily="34" charset="-122"/>
              </a:rPr>
              <a:t>扩展关系是有条件的</a:t>
            </a:r>
          </a:p>
          <a:p>
            <a:r>
              <a:rPr lang="zh-CN" altLang="en-US" sz="1200" dirty="0">
                <a:solidFill>
                  <a:srgbClr val="728D98"/>
                </a:solidFill>
                <a:latin typeface="微软雅黑" panose="020B0503020204020204" pitchFamily="34" charset="-122"/>
                <a:ea typeface="微软雅黑" panose="020B0503020204020204" pitchFamily="34" charset="-122"/>
              </a:rPr>
              <a:t>（</a:t>
            </a:r>
            <a:r>
              <a:rPr lang="en-US" altLang="zh-CN" sz="1200" dirty="0">
                <a:solidFill>
                  <a:srgbClr val="728D98"/>
                </a:solidFill>
                <a:latin typeface="微软雅黑" panose="020B0503020204020204" pitchFamily="34" charset="-122"/>
                <a:ea typeface="微软雅黑" panose="020B0503020204020204" pitchFamily="34" charset="-122"/>
              </a:rPr>
              <a:t>2</a:t>
            </a:r>
            <a:r>
              <a:rPr lang="zh-CN" altLang="en-US" sz="1200" dirty="0">
                <a:solidFill>
                  <a:srgbClr val="728D98"/>
                </a:solidFill>
                <a:latin typeface="微软雅黑" panose="020B0503020204020204" pitchFamily="34" charset="-122"/>
                <a:ea typeface="微软雅黑" panose="020B0503020204020204" pitchFamily="34" charset="-122"/>
              </a:rPr>
              <a:t>）插入原则：</a:t>
            </a:r>
          </a:p>
          <a:p>
            <a:r>
              <a:rPr lang="zh-CN" altLang="en-US" sz="1200" dirty="0">
                <a:solidFill>
                  <a:srgbClr val="728D98"/>
                </a:solidFill>
                <a:latin typeface="微软雅黑" panose="020B0503020204020204" pitchFamily="34" charset="-122"/>
                <a:ea typeface="微软雅黑" panose="020B0503020204020204" pitchFamily="34" charset="-122"/>
              </a:rPr>
              <a:t>包含关系中被包含用例的事件流一定插入</a:t>
            </a:r>
            <a:r>
              <a:rPr lang="zh-CN" altLang="en-US" sz="1200" dirty="0" smtClean="0">
                <a:solidFill>
                  <a:srgbClr val="728D98"/>
                </a:solidFill>
                <a:latin typeface="微软雅黑" panose="020B0503020204020204" pitchFamily="34" charset="-122"/>
                <a:ea typeface="微软雅黑" panose="020B0503020204020204" pitchFamily="34" charset="-122"/>
              </a:rPr>
              <a:t>到基用例</a:t>
            </a:r>
            <a:r>
              <a:rPr lang="zh-CN" altLang="en-US" sz="1200" dirty="0">
                <a:solidFill>
                  <a:srgbClr val="728D98"/>
                </a:solidFill>
                <a:latin typeface="微软雅黑" panose="020B0503020204020204" pitchFamily="34" charset="-122"/>
                <a:ea typeface="微软雅黑" panose="020B0503020204020204" pitchFamily="34" charset="-122"/>
              </a:rPr>
              <a:t>中去。</a:t>
            </a:r>
          </a:p>
          <a:p>
            <a:r>
              <a:rPr lang="zh-CN" altLang="en-US" sz="1200" dirty="0">
                <a:solidFill>
                  <a:srgbClr val="728D98"/>
                </a:solidFill>
                <a:latin typeface="微软雅黑" panose="020B0503020204020204" pitchFamily="34" charset="-122"/>
                <a:ea typeface="微软雅黑" panose="020B0503020204020204" pitchFamily="34" charset="-122"/>
              </a:rPr>
              <a:t>扩展关系可以根据一定条件来决定是否将扩展用例的事件流插入到基用例事件流</a:t>
            </a:r>
            <a:r>
              <a:rPr lang="zh-CN" altLang="en-US" sz="1200" dirty="0" smtClean="0">
                <a:solidFill>
                  <a:srgbClr val="728D98"/>
                </a:solidFill>
                <a:latin typeface="微软雅黑" panose="020B0503020204020204" pitchFamily="34" charset="-122"/>
                <a:ea typeface="微软雅黑" panose="020B0503020204020204" pitchFamily="34" charset="-122"/>
              </a:rPr>
              <a:t>。</a:t>
            </a:r>
            <a:endParaRPr lang="zh-CN" altLang="en-US" sz="1200" dirty="0">
              <a:solidFill>
                <a:srgbClr val="728D98"/>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扩展关系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557627" y="3290082"/>
            <a:ext cx="7634373" cy="1498969"/>
          </a:xfrm>
          <a:prstGeom prst="rect">
            <a:avLst/>
          </a:prstGeom>
        </p:spPr>
      </p:pic>
    </p:spTree>
    <p:extLst>
      <p:ext uri="{BB962C8B-B14F-4D97-AF65-F5344CB8AC3E}">
        <p14:creationId xmlns:p14="http://schemas.microsoft.com/office/powerpoint/2010/main" val="28301026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5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3312714"/>
            <a:ext cx="4676918" cy="646331"/>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当多个用例共同拥有一种类似的结构或行为时，可将他们的共性抽象成父用例。子用例是父用例的一种特殊形式，继承父用例的所有结构、行为和关系。泛化关系由带实线的空箭头表示</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泛化</a:t>
            </a:r>
            <a:r>
              <a:rPr lang="zh-CN" altLang="en-US" sz="6000" b="1" dirty="0" smtClean="0">
                <a:solidFill>
                  <a:srgbClr val="92C3CC"/>
                </a:solidFill>
                <a:latin typeface="微软雅黑" panose="020B0503020204020204" pitchFamily="34" charset="-122"/>
                <a:ea typeface="微软雅黑" panose="020B0503020204020204" pitchFamily="34" charset="-122"/>
              </a:rPr>
              <a:t>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988958" y="1424868"/>
            <a:ext cx="4776247" cy="4725563"/>
          </a:xfrm>
          <a:prstGeom prst="rect">
            <a:avLst/>
          </a:prstGeom>
        </p:spPr>
      </p:pic>
    </p:spTree>
    <p:extLst>
      <p:ext uri="{BB962C8B-B14F-4D97-AF65-F5344CB8AC3E}">
        <p14:creationId xmlns:p14="http://schemas.microsoft.com/office/powerpoint/2010/main" val="27680605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xmlns="" id="{C47758E3-BD91-4100-8C2D-4823C4EC0480}"/>
              </a:ext>
            </a:extLst>
          </p:cNvPr>
          <p:cNvGraphicFramePr/>
          <p:nvPr>
            <p:extLst>
              <p:ext uri="{D42A27DB-BD31-4B8C-83A1-F6EECF244321}">
                <p14:modId xmlns:p14="http://schemas.microsoft.com/office/powerpoint/2010/main" val="830163219"/>
              </p:ext>
            </p:extLst>
          </p:nvPr>
        </p:nvGraphicFramePr>
        <p:xfrm>
          <a:off x="6024880" y="1437594"/>
          <a:ext cx="6020247" cy="4267292"/>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a:extLst>
              <a:ext uri="{FF2B5EF4-FFF2-40B4-BE49-F238E27FC236}">
                <a16:creationId xmlns:a16="http://schemas.microsoft.com/office/drawing/2014/main" xmlns="" id="{ABAC0289-922E-41DD-AC4D-3C03B8CD36EC}"/>
              </a:ext>
            </a:extLst>
          </p:cNvPr>
          <p:cNvSpPr/>
          <p:nvPr/>
        </p:nvSpPr>
        <p:spPr>
          <a:xfrm>
            <a:off x="972499" y="3312714"/>
            <a:ext cx="4676918" cy="276999"/>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将用例组织起来，把相关的用例放在一个包中</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分组关系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29199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5"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a16="http://schemas.microsoft.com/office/drawing/2014/main" xmlns="" id="{310506D6-137F-4E8B-9DCB-8041FE8DECFB}"/>
              </a:ext>
            </a:extLst>
          </p:cNvPr>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p:blipFill>
        <p:spPr>
          <a:xfrm>
            <a:off x="746485" y="389445"/>
            <a:ext cx="3158765" cy="6076950"/>
          </a:xfrm>
          <a:prstGeom prst="rect">
            <a:avLst/>
          </a:prstGeom>
        </p:spPr>
      </p:pic>
      <p:pic>
        <p:nvPicPr>
          <p:cNvPr id="8" name="图片 7">
            <a:extLst>
              <a:ext uri="{FF2B5EF4-FFF2-40B4-BE49-F238E27FC236}">
                <a16:creationId xmlns:a16="http://schemas.microsoft.com/office/drawing/2014/main" xmlns="" id="{DF2ACE81-3BF2-409C-8BB7-01C4C056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9" name="矩形 8">
            <a:extLst>
              <a:ext uri="{FF2B5EF4-FFF2-40B4-BE49-F238E27FC236}">
                <a16:creationId xmlns:a16="http://schemas.microsoft.com/office/drawing/2014/main" xmlns="" id="{A3A44F5E-E87A-43E4-8231-D74586B0AA42}"/>
              </a:ext>
            </a:extLst>
          </p:cNvPr>
          <p:cNvSpPr/>
          <p:nvPr/>
        </p:nvSpPr>
        <p:spPr>
          <a:xfrm>
            <a:off x="1471569" y="1249080"/>
            <a:ext cx="2121518" cy="1600438"/>
          </a:xfrm>
          <a:prstGeom prst="rect">
            <a:avLst/>
          </a:prstGeom>
        </p:spPr>
        <p:txBody>
          <a:bodyPr wrap="square">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划分一</a:t>
            </a:r>
            <a:r>
              <a:rPr lang="zh-CN" altLang="en-US" sz="1400" dirty="0">
                <a:solidFill>
                  <a:schemeClr val="bg1"/>
                </a:solidFill>
                <a:latin typeface="微软雅黑" panose="020B0503020204020204" pitchFamily="34" charset="-122"/>
                <a:ea typeface="微软雅黑" panose="020B0503020204020204" pitchFamily="34" charset="-122"/>
              </a:rPr>
              <a:t>个系统中的每个</a:t>
            </a:r>
            <a:r>
              <a:rPr lang="zh-CN" altLang="en-US" sz="1400" dirty="0" smtClean="0">
                <a:solidFill>
                  <a:schemeClr val="bg1"/>
                </a:solidFill>
                <a:latin typeface="微软雅黑" panose="020B0503020204020204" pitchFamily="34" charset="-122"/>
                <a:ea typeface="微软雅黑" panose="020B0503020204020204" pitchFamily="34" charset="-122"/>
              </a:rPr>
              <a:t>功能的</a:t>
            </a:r>
            <a:r>
              <a:rPr lang="zh-CN" altLang="en-US" sz="1400" dirty="0">
                <a:solidFill>
                  <a:schemeClr val="bg1"/>
                </a:solidFill>
                <a:latin typeface="微软雅黑" panose="020B0503020204020204" pitchFamily="34" charset="-122"/>
                <a:ea typeface="微软雅黑" panose="020B0503020204020204" pitchFamily="34" charset="-122"/>
              </a:rPr>
              <a:t>所属范围</a:t>
            </a:r>
            <a:r>
              <a:rPr lang="zh-CN" altLang="en-US" sz="1400" dirty="0" smtClean="0">
                <a:solidFill>
                  <a:schemeClr val="bg1"/>
                </a:solidFill>
                <a:latin typeface="微软雅黑" panose="020B0503020204020204" pitchFamily="34" charset="-122"/>
                <a:ea typeface="微软雅黑" panose="020B0503020204020204" pitchFamily="34" charset="-122"/>
              </a:rPr>
              <a:t>。在</a:t>
            </a:r>
            <a:r>
              <a:rPr lang="zh-CN" altLang="en-US" sz="1400" dirty="0">
                <a:solidFill>
                  <a:schemeClr val="bg1"/>
                </a:solidFill>
                <a:latin typeface="微软雅黑" panose="020B0503020204020204" pitchFamily="34" charset="-122"/>
                <a:ea typeface="微软雅黑" panose="020B0503020204020204" pitchFamily="34" charset="-122"/>
              </a:rPr>
              <a:t>决定参与者、设计一个系统、子系统或某个部件的时候，划分系统边界对于决定系统的规模和分配责任是十分重要的。</a:t>
            </a:r>
          </a:p>
        </p:txBody>
      </p:sp>
      <p:sp>
        <p:nvSpPr>
          <p:cNvPr id="30" name="文本框 9">
            <a:extLst>
              <a:ext uri="{FF2B5EF4-FFF2-40B4-BE49-F238E27FC236}">
                <a16:creationId xmlns:a16="http://schemas.microsoft.com/office/drawing/2014/main" xmlns="" id="{7A43F8F2-C6C5-40D9-BB21-78B3A0C61EA5}"/>
              </a:ext>
            </a:extLst>
          </p:cNvPr>
          <p:cNvSpPr txBox="1"/>
          <p:nvPr/>
        </p:nvSpPr>
        <p:spPr>
          <a:xfrm>
            <a:off x="3905250" y="389445"/>
            <a:ext cx="333189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系统边界</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xmlns="" id="{A3A44F5E-E87A-43E4-8231-D74586B0AA42}"/>
              </a:ext>
            </a:extLst>
          </p:cNvPr>
          <p:cNvSpPr/>
          <p:nvPr/>
        </p:nvSpPr>
        <p:spPr>
          <a:xfrm>
            <a:off x="4841952" y="2211434"/>
            <a:ext cx="5907823" cy="523220"/>
          </a:xfrm>
          <a:prstGeom prst="rect">
            <a:avLst/>
          </a:prstGeom>
        </p:spPr>
        <p:txBody>
          <a:bodyPr wrap="square">
            <a:spAutoFit/>
          </a:bodyPr>
          <a:lstStyle/>
          <a:p>
            <a:r>
              <a:rPr lang="en-US" altLang="zh-CN" sz="1400" dirty="0">
                <a:solidFill>
                  <a:schemeClr val="accent1"/>
                </a:solidFill>
                <a:latin typeface="微软雅黑" panose="020B0503020204020204" pitchFamily="34" charset="-122"/>
                <a:ea typeface="微软雅黑" panose="020B0503020204020204" pitchFamily="34" charset="-122"/>
              </a:rPr>
              <a:t>UML</a:t>
            </a:r>
            <a:r>
              <a:rPr lang="zh-CN" altLang="en-US" sz="1400" dirty="0">
                <a:solidFill>
                  <a:schemeClr val="accent1"/>
                </a:solidFill>
                <a:latin typeface="微软雅黑" panose="020B0503020204020204" pitchFamily="34" charset="-122"/>
                <a:ea typeface="微软雅黑" panose="020B0503020204020204" pitchFamily="34" charset="-122"/>
              </a:rPr>
              <a:t>中使用矩形框来表达系统的边界，在矩形框的左上方防止系统的名字。</a:t>
            </a:r>
            <a:endParaRPr lang="zh-CN" altLang="en-US" sz="1400" dirty="0">
              <a:solidFill>
                <a:srgbClr val="92C3CC"/>
              </a:solidFill>
              <a:latin typeface="微软雅黑" panose="020B0503020204020204" pitchFamily="34" charset="-122"/>
              <a:ea typeface="微软雅黑" panose="020B0503020204020204" pitchFamily="34" charset="-122"/>
            </a:endParaRPr>
          </a:p>
        </p:txBody>
      </p:sp>
      <p:pic>
        <p:nvPicPr>
          <p:cNvPr id="4098" name="Picture 2" descr="http://img.blog.csdn.net/20160611200301703?watermark/2/text/aHR0cDovL2Jsb2cuY3Nkbi5uZXQv/font/5a6L5L2T/fontsize/400/fill/I0JBQkFCMA==/dissolve/70/gravity/Ce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512" y="3427920"/>
            <a:ext cx="4676775"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713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0"/>
                                        </p:tgtEl>
                                        <p:attrNameLst>
                                          <p:attrName>ppt_y</p:attrName>
                                        </p:attrNameLst>
                                      </p:cBhvr>
                                      <p:tavLst>
                                        <p:tav tm="0">
                                          <p:val>
                                            <p:strVal val="#ppt_y"/>
                                          </p:val>
                                        </p:tav>
                                        <p:tav tm="100000">
                                          <p:val>
                                            <p:strVal val="#ppt_y"/>
                                          </p:val>
                                        </p:tav>
                                      </p:tavLst>
                                    </p:anim>
                                    <p:anim calcmode="lin" valueType="num">
                                      <p:cBhvr>
                                        <p:cTn id="13"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0"/>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42" presetClass="entr" presetSubtype="0" fill="hold" nodeType="with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1000"/>
                                        <p:tgtEl>
                                          <p:spTgt spid="4098"/>
                                        </p:tgtEl>
                                      </p:cBhvr>
                                    </p:animEffect>
                                    <p:anim calcmode="lin" valueType="num">
                                      <p:cBhvr>
                                        <p:cTn id="23" dur="1000" fill="hold"/>
                                        <p:tgtEl>
                                          <p:spTgt spid="4098"/>
                                        </p:tgtEl>
                                        <p:attrNameLst>
                                          <p:attrName>ppt_x</p:attrName>
                                        </p:attrNameLst>
                                      </p:cBhvr>
                                      <p:tavLst>
                                        <p:tav tm="0">
                                          <p:val>
                                            <p:strVal val="#ppt_x"/>
                                          </p:val>
                                        </p:tav>
                                        <p:tav tm="100000">
                                          <p:val>
                                            <p:strVal val="#ppt_x"/>
                                          </p:val>
                                        </p:tav>
                                      </p:tavLst>
                                    </p:anim>
                                    <p:anim calcmode="lin" valueType="num">
                                      <p:cBhvr>
                                        <p:cTn id="24"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a16="http://schemas.microsoft.com/office/drawing/2014/main" xmlns="" id="{310506D6-137F-4E8B-9DCB-8041FE8DECFB}"/>
              </a:ext>
            </a:extLst>
          </p:cNvPr>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p:blipFill>
        <p:spPr>
          <a:xfrm>
            <a:off x="746485" y="389445"/>
            <a:ext cx="3158765" cy="6076950"/>
          </a:xfrm>
          <a:prstGeom prst="rect">
            <a:avLst/>
          </a:prstGeom>
        </p:spPr>
      </p:pic>
      <p:pic>
        <p:nvPicPr>
          <p:cNvPr id="8" name="图片 7">
            <a:extLst>
              <a:ext uri="{FF2B5EF4-FFF2-40B4-BE49-F238E27FC236}">
                <a16:creationId xmlns:a16="http://schemas.microsoft.com/office/drawing/2014/main" xmlns="" id="{DF2ACE81-3BF2-409C-8BB7-01C4C056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a:extLst>
              <a:ext uri="{FF2B5EF4-FFF2-40B4-BE49-F238E27FC236}">
                <a16:creationId xmlns:a16="http://schemas.microsoft.com/office/drawing/2014/main" xmlns="" id="{7A43F8F2-C6C5-40D9-BB21-78B3A0C61EA5}"/>
              </a:ext>
            </a:extLst>
          </p:cNvPr>
          <p:cNvSpPr txBox="1"/>
          <p:nvPr/>
        </p:nvSpPr>
        <p:spPr>
          <a:xfrm>
            <a:off x="3905250" y="389445"/>
            <a:ext cx="7995397"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用例图建模技术及运用</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4961966" y="2084294"/>
            <a:ext cx="6758978" cy="1477328"/>
          </a:xfrm>
          <a:prstGeom prst="rect">
            <a:avLst/>
          </a:prstGeom>
          <a:noFill/>
        </p:spPr>
        <p:txBody>
          <a:bodyPr wrap="square" rtlCol="0">
            <a:spAutoFit/>
          </a:bodyPr>
          <a:lstStyle/>
          <a:p>
            <a:r>
              <a:rPr lang="en-US" altLang="zh-CN" dirty="0" smtClean="0"/>
              <a:t>1</a:t>
            </a:r>
            <a:r>
              <a:rPr lang="zh-CN" altLang="en-US" dirty="0" smtClean="0"/>
              <a:t>）如何从系统中识别出角色？</a:t>
            </a:r>
            <a:endParaRPr lang="en-US" altLang="zh-CN" dirty="0" smtClean="0"/>
          </a:p>
          <a:p>
            <a:r>
              <a:rPr lang="en-US" altLang="zh-CN" dirty="0"/>
              <a:t> </a:t>
            </a:r>
            <a:r>
              <a:rPr lang="en-US" altLang="zh-CN" dirty="0" smtClean="0"/>
              <a:t>     </a:t>
            </a:r>
            <a:r>
              <a:rPr lang="zh-CN" altLang="en-US" dirty="0" smtClean="0"/>
              <a:t>从系统要完成的业务中识别系统角色，通过与用户交流，让用户回答一些问题来识别角色。</a:t>
            </a:r>
            <a:endParaRPr lang="en-US" altLang="zh-CN" dirty="0" smtClean="0"/>
          </a:p>
          <a:p>
            <a:r>
              <a:rPr lang="zh-CN" altLang="en-US" dirty="0" smtClean="0"/>
              <a:t>例</a:t>
            </a:r>
            <a:r>
              <a:rPr lang="en-US" altLang="zh-CN" dirty="0" smtClean="0"/>
              <a:t>:</a:t>
            </a:r>
            <a:r>
              <a:rPr lang="zh-CN" altLang="en-US" dirty="0" smtClean="0"/>
              <a:t> （</a:t>
            </a:r>
            <a:r>
              <a:rPr lang="en-US" altLang="zh-CN" dirty="0" smtClean="0"/>
              <a:t>1</a:t>
            </a:r>
            <a:r>
              <a:rPr lang="zh-CN" altLang="en-US" dirty="0" smtClean="0"/>
              <a:t>）谁将使用系统的主要功能？</a:t>
            </a:r>
            <a:endParaRPr lang="en-US" altLang="zh-CN" dirty="0" smtClean="0"/>
          </a:p>
          <a:p>
            <a:r>
              <a:rPr lang="en-US" altLang="zh-CN" dirty="0"/>
              <a:t> </a:t>
            </a:r>
            <a:r>
              <a:rPr lang="en-US" altLang="zh-CN" dirty="0" smtClean="0"/>
              <a:t>     </a:t>
            </a:r>
            <a:r>
              <a:rPr lang="zh-CN" altLang="en-US" dirty="0" smtClean="0"/>
              <a:t>（</a:t>
            </a:r>
            <a:r>
              <a:rPr lang="en-US" altLang="zh-CN" dirty="0" smtClean="0"/>
              <a:t>2</a:t>
            </a:r>
            <a:r>
              <a:rPr lang="zh-CN" altLang="en-US" dirty="0" smtClean="0"/>
              <a:t>）谁需要系统的支持已完成其日常工作任务等</a:t>
            </a:r>
            <a:endParaRPr lang="en-US" altLang="zh-CN" dirty="0" smtClean="0"/>
          </a:p>
        </p:txBody>
      </p:sp>
      <p:sp>
        <p:nvSpPr>
          <p:cNvPr id="13" name="TextBox 12"/>
          <p:cNvSpPr txBox="1"/>
          <p:nvPr/>
        </p:nvSpPr>
        <p:spPr>
          <a:xfrm>
            <a:off x="4961965" y="3722942"/>
            <a:ext cx="6758979" cy="2862322"/>
          </a:xfrm>
          <a:prstGeom prst="rect">
            <a:avLst/>
          </a:prstGeom>
          <a:noFill/>
        </p:spPr>
        <p:txBody>
          <a:bodyPr wrap="square" rtlCol="0">
            <a:spAutoFit/>
          </a:bodyPr>
          <a:lstStyle/>
          <a:p>
            <a:r>
              <a:rPr lang="en-US" altLang="zh-CN" dirty="0"/>
              <a:t>2</a:t>
            </a:r>
            <a:r>
              <a:rPr lang="zh-CN" altLang="en-US" dirty="0" smtClean="0"/>
              <a:t>）如何从系统中识别用例？</a:t>
            </a:r>
            <a:endParaRPr lang="en-US" altLang="zh-CN" dirty="0" smtClean="0"/>
          </a:p>
          <a:p>
            <a:r>
              <a:rPr lang="en-US" altLang="zh-CN" dirty="0"/>
              <a:t> </a:t>
            </a:r>
            <a:r>
              <a:rPr lang="en-US" altLang="zh-CN" dirty="0" smtClean="0"/>
              <a:t>     </a:t>
            </a:r>
            <a:r>
              <a:rPr lang="zh-CN" altLang="en-US" dirty="0" smtClean="0"/>
              <a:t>可先列出角色清单，再对每个角色列出它的用途。识别出角色后可通过回答以下问题帮助识别用例。</a:t>
            </a:r>
            <a:endParaRPr lang="en-US" altLang="zh-CN" dirty="0" smtClean="0"/>
          </a:p>
          <a:p>
            <a:r>
              <a:rPr lang="en-US" altLang="zh-CN" dirty="0"/>
              <a:t> </a:t>
            </a:r>
            <a:r>
              <a:rPr lang="en-US" altLang="zh-CN" dirty="0" smtClean="0"/>
              <a:t>      </a:t>
            </a:r>
            <a:r>
              <a:rPr lang="zh-CN" altLang="en-US" dirty="0" smtClean="0"/>
              <a:t>（</a:t>
            </a:r>
            <a:r>
              <a:rPr lang="en-US" altLang="zh-CN" dirty="0" smtClean="0"/>
              <a:t>1</a:t>
            </a:r>
            <a:r>
              <a:rPr lang="zh-CN" altLang="en-US" dirty="0" smtClean="0"/>
              <a:t>）</a:t>
            </a:r>
            <a:r>
              <a:rPr lang="zh-CN" altLang="en-US" dirty="0"/>
              <a:t>每个角色执行的操作有</a:t>
            </a:r>
            <a:r>
              <a:rPr lang="zh-CN" altLang="en-US" dirty="0" smtClean="0"/>
              <a:t>什么？</a:t>
            </a:r>
            <a:endParaRPr lang="en-US" altLang="zh-CN" dirty="0" smtClean="0"/>
          </a:p>
          <a:p>
            <a:r>
              <a:rPr lang="en-US" altLang="zh-CN" dirty="0"/>
              <a:t> </a:t>
            </a:r>
            <a:r>
              <a:rPr lang="en-US" altLang="zh-CN" dirty="0" smtClean="0"/>
              <a:t>      </a:t>
            </a:r>
            <a:r>
              <a:rPr lang="zh-CN" altLang="en-US" dirty="0" smtClean="0"/>
              <a:t>（</a:t>
            </a:r>
            <a:r>
              <a:rPr lang="en-US" altLang="zh-CN" dirty="0" smtClean="0"/>
              <a:t>2</a:t>
            </a:r>
            <a:r>
              <a:rPr lang="zh-CN" altLang="en-US" dirty="0" smtClean="0"/>
              <a:t>）什么角色将要创建、存储、改变删除或读取系统中的信息？</a:t>
            </a:r>
            <a:endParaRPr lang="en-US" altLang="zh-CN" dirty="0" smtClean="0"/>
          </a:p>
          <a:p>
            <a:r>
              <a:rPr lang="en-US" altLang="zh-CN" dirty="0" smtClean="0"/>
              <a:t>       </a:t>
            </a:r>
            <a:r>
              <a:rPr lang="zh-CN" altLang="en-US" dirty="0" smtClean="0"/>
              <a:t>（</a:t>
            </a:r>
            <a:r>
              <a:rPr lang="en-US" altLang="zh-CN" dirty="0" smtClean="0"/>
              <a:t>3</a:t>
            </a:r>
            <a:r>
              <a:rPr lang="zh-CN" altLang="en-US" dirty="0" smtClean="0"/>
              <a:t>）什么用例会创建、存储、改变、删除或读取这个信息？</a:t>
            </a:r>
            <a:endParaRPr lang="en-US" altLang="zh-CN" dirty="0" smtClean="0"/>
          </a:p>
          <a:p>
            <a:r>
              <a:rPr lang="en-US" altLang="zh-CN" dirty="0"/>
              <a:t> </a:t>
            </a:r>
            <a:r>
              <a:rPr lang="en-US" altLang="zh-CN" dirty="0" smtClean="0"/>
              <a:t>      </a:t>
            </a:r>
            <a:r>
              <a:rPr lang="zh-CN" altLang="en-US" dirty="0" smtClean="0"/>
              <a:t>（</a:t>
            </a:r>
            <a:r>
              <a:rPr lang="en-US" altLang="zh-CN" dirty="0" smtClean="0"/>
              <a:t>4</a:t>
            </a:r>
            <a:r>
              <a:rPr lang="zh-CN" altLang="en-US" dirty="0" smtClean="0"/>
              <a:t>）角色需要通知系统外部的突然变化吗？</a:t>
            </a:r>
            <a:endParaRPr lang="en-US" altLang="zh-CN" dirty="0" smtClean="0"/>
          </a:p>
          <a:p>
            <a:r>
              <a:rPr lang="en-US" altLang="zh-CN" dirty="0"/>
              <a:t> </a:t>
            </a:r>
            <a:r>
              <a:rPr lang="en-US" altLang="zh-CN" dirty="0" smtClean="0"/>
              <a:t>      </a:t>
            </a:r>
            <a:r>
              <a:rPr lang="zh-CN" altLang="en-US" dirty="0" smtClean="0"/>
              <a:t>（</a:t>
            </a:r>
            <a:r>
              <a:rPr lang="en-US" altLang="zh-CN" dirty="0" smtClean="0"/>
              <a:t>5</a:t>
            </a:r>
            <a:r>
              <a:rPr lang="zh-CN" altLang="en-US" dirty="0" smtClean="0"/>
              <a:t>）系统需要通知角色正在发生的事情吗？</a:t>
            </a:r>
            <a:endParaRPr lang="en-US" altLang="zh-CN" dirty="0" smtClean="0"/>
          </a:p>
          <a:p>
            <a:r>
              <a:rPr lang="en-US" altLang="zh-CN" dirty="0"/>
              <a:t> </a:t>
            </a:r>
            <a:r>
              <a:rPr lang="en-US" altLang="zh-CN" dirty="0" smtClean="0"/>
              <a:t>      </a:t>
            </a:r>
            <a:r>
              <a:rPr lang="zh-CN" altLang="en-US" dirty="0" smtClean="0"/>
              <a:t>（</a:t>
            </a:r>
            <a:r>
              <a:rPr lang="en-US" altLang="zh-CN" dirty="0" smtClean="0"/>
              <a:t>6</a:t>
            </a:r>
            <a:r>
              <a:rPr lang="zh-CN" altLang="en-US" dirty="0" smtClean="0"/>
              <a:t>）什么用例将支持和维护系统？</a:t>
            </a:r>
            <a:endParaRPr lang="en-US" altLang="zh-CN" dirty="0" smtClean="0"/>
          </a:p>
        </p:txBody>
      </p:sp>
    </p:spTree>
    <p:extLst>
      <p:ext uri="{BB962C8B-B14F-4D97-AF65-F5344CB8AC3E}">
        <p14:creationId xmlns:p14="http://schemas.microsoft.com/office/powerpoint/2010/main" val="17083921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par>
                          <p:cTn id="12" fill="hold">
                            <p:stCondLst>
                              <p:cond delay="95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45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 xmlns:a16="http://schemas.microsoft.com/office/drawing/2014/main"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 xmlns:a16="http://schemas.microsoft.com/office/drawing/2014/main" id="{6F528536-DAC1-47DB-85C6-8DBE561A8DDC}"/>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18EDB977-6DDB-40C1-9478-A9DAB6EFBAA1}"/>
              </a:ext>
            </a:extLst>
          </p:cNvPr>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 xmlns:a16="http://schemas.microsoft.com/office/drawing/2014/main"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a:extLst>
              <a:ext uri="{FF2B5EF4-FFF2-40B4-BE49-F238E27FC236}">
                <a16:creationId xmlns="" xmlns:a16="http://schemas.microsoft.com/office/drawing/2014/main"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a:extLst>
              <a:ext uri="{FF2B5EF4-FFF2-40B4-BE49-F238E27FC236}">
                <a16:creationId xmlns="" xmlns:a16="http://schemas.microsoft.com/office/drawing/2014/main" id="{7A43F8F2-C6C5-40D9-BB21-78B3A0C61EA5}"/>
              </a:ext>
            </a:extLst>
          </p:cNvPr>
          <p:cNvSpPr txBox="1"/>
          <p:nvPr/>
        </p:nvSpPr>
        <p:spPr>
          <a:xfrm>
            <a:off x="2194908" y="1673987"/>
            <a:ext cx="177182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类图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BCFDD143-CF1B-48B0-8BDE-AB52AB638EB2}"/>
              </a:ext>
            </a:extLst>
          </p:cNvPr>
          <p:cNvSpPr/>
          <p:nvPr/>
        </p:nvSpPr>
        <p:spPr>
          <a:xfrm>
            <a:off x="1753644" y="2849280"/>
            <a:ext cx="2768252" cy="2308324"/>
          </a:xfrm>
          <a:prstGeom prst="rect">
            <a:avLst/>
          </a:prstGeom>
        </p:spPr>
        <p:txBody>
          <a:bodyPr wrap="square">
            <a:spAutoFit/>
          </a:bodyPr>
          <a:lstStyle/>
          <a:p>
            <a:r>
              <a:rPr lang="zh-CN" altLang="en-US" dirty="0">
                <a:solidFill>
                  <a:srgbClr val="92C3CC"/>
                </a:solidFill>
                <a:latin typeface="微软雅黑" panose="020B0503020204020204" pitchFamily="34" charset="-122"/>
                <a:ea typeface="微软雅黑" panose="020B0503020204020204" pitchFamily="34" charset="-122"/>
              </a:rPr>
              <a:t>类图（</a:t>
            </a:r>
            <a:r>
              <a:rPr lang="en-US" altLang="zh-CN" dirty="0">
                <a:solidFill>
                  <a:srgbClr val="92C3CC"/>
                </a:solidFill>
                <a:latin typeface="微软雅黑" panose="020B0503020204020204" pitchFamily="34" charset="-122"/>
                <a:ea typeface="微软雅黑" panose="020B0503020204020204" pitchFamily="34" charset="-122"/>
              </a:rPr>
              <a:t>Class Diagram</a:t>
            </a:r>
            <a:r>
              <a:rPr lang="zh-CN" altLang="en-US" dirty="0">
                <a:solidFill>
                  <a:srgbClr val="92C3CC"/>
                </a:solidFill>
                <a:latin typeface="微软雅黑" panose="020B0503020204020204" pitchFamily="34" charset="-122"/>
                <a:ea typeface="微软雅黑" panose="020B0503020204020204" pitchFamily="34" charset="-122"/>
              </a:rPr>
              <a:t>）</a:t>
            </a:r>
            <a:r>
              <a:rPr lang="en-US" altLang="zh-CN" dirty="0">
                <a:solidFill>
                  <a:srgbClr val="92C3CC"/>
                </a:solidFill>
                <a:latin typeface="微软雅黑" panose="020B0503020204020204" pitchFamily="34" charset="-122"/>
                <a:ea typeface="微软雅黑" panose="020B0503020204020204" pitchFamily="34" charset="-122"/>
              </a:rPr>
              <a:t>: </a:t>
            </a:r>
            <a:r>
              <a:rPr lang="zh-CN" altLang="en-US" dirty="0">
                <a:solidFill>
                  <a:srgbClr val="92C3CC"/>
                </a:solidFill>
                <a:latin typeface="微软雅黑" panose="020B0503020204020204" pitchFamily="34" charset="-122"/>
                <a:ea typeface="微软雅黑" panose="020B0503020204020204" pitchFamily="34" charset="-122"/>
              </a:rPr>
              <a:t>类图是面向对象系统建模中最常用和最重要的图，是定义其它图的基础。类图主要是用来显示系统中的类、接口以及它们之间的静态结构和关系的一种静态模型。</a:t>
            </a:r>
          </a:p>
        </p:txBody>
      </p:sp>
    </p:spTree>
    <p:extLst>
      <p:ext uri="{BB962C8B-B14F-4D97-AF65-F5344CB8AC3E}">
        <p14:creationId xmlns:p14="http://schemas.microsoft.com/office/powerpoint/2010/main" val="2837049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08050" y="1952265"/>
            <a:ext cx="4676918" cy="369332"/>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类的说明</a:t>
            </a:r>
            <a:endParaRPr lang="zh-CN" altLang="en-US" dirty="0">
              <a:solidFill>
                <a:srgbClr val="728D98"/>
              </a:solidFill>
              <a:latin typeface="微软雅黑" panose="020B0503020204020204" pitchFamily="34" charset="-122"/>
              <a:ea typeface="微软雅黑" panose="020B0503020204020204" pitchFamily="34" charset="-122"/>
            </a:endParaRPr>
          </a:p>
        </p:txBody>
      </p:sp>
      <p:sp>
        <p:nvSpPr>
          <p:cNvPr id="12" name="文本框 9">
            <a:extLst>
              <a:ext uri="{FF2B5EF4-FFF2-40B4-BE49-F238E27FC236}">
                <a16:creationId xmlns="" xmlns:a16="http://schemas.microsoft.com/office/drawing/2014/main" id="{7A43F8F2-C6C5-40D9-BB21-78B3A0C61EA5}"/>
              </a:ext>
            </a:extLst>
          </p:cNvPr>
          <p:cNvSpPr txBox="1"/>
          <p:nvPr/>
        </p:nvSpPr>
        <p:spPr>
          <a:xfrm>
            <a:off x="908050" y="535158"/>
            <a:ext cx="177182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3" name="矩形 2"/>
          <p:cNvSpPr/>
          <p:nvPr/>
        </p:nvSpPr>
        <p:spPr>
          <a:xfrm>
            <a:off x="908050" y="2723041"/>
            <a:ext cx="5455172" cy="923330"/>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类是对一组具有相同属性、操作、关系和语义的对象的抽象。主要包括名称部分（</a:t>
            </a:r>
            <a:r>
              <a:rPr lang="en-US" altLang="zh-CN" dirty="0" smtClean="0">
                <a:solidFill>
                  <a:srgbClr val="728D98"/>
                </a:solidFill>
                <a:latin typeface="微软雅黑" panose="020B0503020204020204" pitchFamily="34" charset="-122"/>
                <a:ea typeface="微软雅黑" panose="020B0503020204020204" pitchFamily="34" charset="-122"/>
              </a:rPr>
              <a:t>Name</a:t>
            </a:r>
            <a:r>
              <a:rPr lang="zh-CN" altLang="en-US" dirty="0" smtClean="0">
                <a:solidFill>
                  <a:srgbClr val="728D98"/>
                </a:solidFill>
                <a:latin typeface="微软雅黑" panose="020B0503020204020204" pitchFamily="34" charset="-122"/>
                <a:ea typeface="微软雅黑" panose="020B0503020204020204" pitchFamily="34" charset="-122"/>
              </a:rPr>
              <a:t>）、属性部分（</a:t>
            </a:r>
            <a:r>
              <a:rPr lang="en-US" altLang="zh-CN" dirty="0" smtClean="0">
                <a:solidFill>
                  <a:srgbClr val="728D98"/>
                </a:solidFill>
                <a:latin typeface="微软雅黑" panose="020B0503020204020204" pitchFamily="34" charset="-122"/>
                <a:ea typeface="微软雅黑" panose="020B0503020204020204" pitchFamily="34" charset="-122"/>
              </a:rPr>
              <a:t>Attribute</a:t>
            </a:r>
            <a:r>
              <a:rPr lang="zh-CN" altLang="en-US" dirty="0" smtClean="0">
                <a:solidFill>
                  <a:srgbClr val="728D98"/>
                </a:solidFill>
                <a:latin typeface="微软雅黑" panose="020B0503020204020204" pitchFamily="34" charset="-122"/>
                <a:ea typeface="微软雅黑" panose="020B0503020204020204" pitchFamily="34" charset="-122"/>
              </a:rPr>
              <a:t>）和操作部分（</a:t>
            </a:r>
            <a:r>
              <a:rPr lang="en-US" altLang="zh-CN" dirty="0" smtClean="0">
                <a:solidFill>
                  <a:srgbClr val="728D98"/>
                </a:solidFill>
                <a:latin typeface="微软雅黑" panose="020B0503020204020204" pitchFamily="34" charset="-122"/>
                <a:ea typeface="微软雅黑" panose="020B0503020204020204" pitchFamily="34" charset="-122"/>
              </a:rPr>
              <a:t>Operation)</a:t>
            </a:r>
            <a:r>
              <a:rPr lang="zh-CN" altLang="en-US" dirty="0" smtClean="0">
                <a:solidFill>
                  <a:srgbClr val="728D98"/>
                </a:solidFill>
                <a:latin typeface="微软雅黑" panose="020B0503020204020204" pitchFamily="34" charset="-122"/>
                <a:ea typeface="微软雅黑" panose="020B0503020204020204" pitchFamily="34" charset="-122"/>
              </a:rPr>
              <a:t>。</a:t>
            </a:r>
            <a:endParaRPr lang="zh-CN" altLang="en-US" dirty="0">
              <a:solidFill>
                <a:srgbClr val="728D98"/>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08050" y="4047815"/>
            <a:ext cx="5192125" cy="646331"/>
          </a:xfrm>
          <a:prstGeom prst="rect">
            <a:avLst/>
          </a:prstGeom>
          <a:noFill/>
        </p:spPr>
        <p:txBody>
          <a:bodyPr wrap="square" rtlCol="0">
            <a:spAutoFit/>
          </a:bodyPr>
          <a:lstStyle/>
          <a:p>
            <a:r>
              <a:rPr lang="zh-CN" altLang="en-US" dirty="0">
                <a:solidFill>
                  <a:srgbClr val="728D98"/>
                </a:solidFill>
                <a:latin typeface="微软雅黑" panose="020B0503020204020204" pitchFamily="34" charset="-122"/>
                <a:ea typeface="微软雅黑" panose="020B0503020204020204" pitchFamily="34" charset="-122"/>
              </a:rPr>
              <a:t>操作可见性：包括公有（</a:t>
            </a:r>
            <a:r>
              <a:rPr lang="en-US" altLang="zh-CN" dirty="0">
                <a:solidFill>
                  <a:srgbClr val="728D98"/>
                </a:solidFill>
                <a:latin typeface="微软雅黑" panose="020B0503020204020204" pitchFamily="34" charset="-122"/>
                <a:ea typeface="微软雅黑" panose="020B0503020204020204" pitchFamily="34" charset="-122"/>
              </a:rPr>
              <a:t>Public</a:t>
            </a:r>
            <a:r>
              <a:rPr lang="zh-CN" altLang="en-US" dirty="0">
                <a:solidFill>
                  <a:srgbClr val="728D98"/>
                </a:solidFill>
                <a:latin typeface="微软雅黑" panose="020B0503020204020204" pitchFamily="34" charset="-122"/>
                <a:ea typeface="微软雅黑" panose="020B0503020204020204" pitchFamily="34" charset="-122"/>
              </a:rPr>
              <a:t>）、私有</a:t>
            </a:r>
            <a:r>
              <a:rPr lang="en-US" altLang="zh-CN" dirty="0">
                <a:solidFill>
                  <a:srgbClr val="728D98"/>
                </a:solidFill>
                <a:latin typeface="微软雅黑" panose="020B0503020204020204" pitchFamily="34" charset="-122"/>
                <a:ea typeface="微软雅黑" panose="020B0503020204020204" pitchFamily="34" charset="-122"/>
              </a:rPr>
              <a:t>(Private)</a:t>
            </a:r>
            <a:r>
              <a:rPr lang="zh-CN" altLang="en-US" dirty="0">
                <a:solidFill>
                  <a:srgbClr val="728D98"/>
                </a:solidFill>
                <a:latin typeface="微软雅黑" panose="020B0503020204020204" pitchFamily="34" charset="-122"/>
                <a:ea typeface="微软雅黑" panose="020B0503020204020204" pitchFamily="34" charset="-122"/>
              </a:rPr>
              <a:t>、受保护（</a:t>
            </a:r>
            <a:r>
              <a:rPr lang="en-US" altLang="zh-CN" dirty="0">
                <a:solidFill>
                  <a:srgbClr val="728D98"/>
                </a:solidFill>
                <a:latin typeface="微软雅黑" panose="020B0503020204020204" pitchFamily="34" charset="-122"/>
                <a:ea typeface="微软雅黑" panose="020B0503020204020204" pitchFamily="34" charset="-122"/>
              </a:rPr>
              <a:t>Protected</a:t>
            </a:r>
            <a:r>
              <a:rPr lang="zh-CN" altLang="en-US" dirty="0">
                <a:solidFill>
                  <a:srgbClr val="728D98"/>
                </a:solidFill>
                <a:latin typeface="微软雅黑" panose="020B0503020204020204" pitchFamily="34" charset="-122"/>
                <a:ea typeface="微软雅黑" panose="020B0503020204020204" pitchFamily="34" charset="-122"/>
              </a:rPr>
              <a:t>）和包内公有</a:t>
            </a:r>
            <a:r>
              <a:rPr lang="en-US" altLang="zh-CN" dirty="0">
                <a:solidFill>
                  <a:srgbClr val="728D98"/>
                </a:solidFill>
                <a:latin typeface="微软雅黑" panose="020B0503020204020204" pitchFamily="34" charset="-122"/>
                <a:ea typeface="微软雅黑" panose="020B0503020204020204" pitchFamily="34" charset="-122"/>
              </a:rPr>
              <a:t>(Package)</a:t>
            </a:r>
            <a:r>
              <a:rPr lang="zh-CN" altLang="en-US" dirty="0">
                <a:solidFill>
                  <a:srgbClr val="728D98"/>
                </a:solidFill>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3"/>
          <a:stretch>
            <a:fillRect/>
          </a:stretch>
        </p:blipFill>
        <p:spPr>
          <a:xfrm>
            <a:off x="7019338" y="2723041"/>
            <a:ext cx="3038475" cy="1209675"/>
          </a:xfrm>
          <a:prstGeom prst="rect">
            <a:avLst/>
          </a:prstGeom>
        </p:spPr>
      </p:pic>
    </p:spTree>
    <p:extLst>
      <p:ext uri="{BB962C8B-B14F-4D97-AF65-F5344CB8AC3E}">
        <p14:creationId xmlns:p14="http://schemas.microsoft.com/office/powerpoint/2010/main" val="1540797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08050" y="1952265"/>
            <a:ext cx="4676918" cy="2031325"/>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对象图描述的是参与交互的各个对象在交互过程中某一时刻的状态。对象图可以被看作是类图在某一时刻的实例。在</a:t>
            </a:r>
            <a:r>
              <a:rPr lang="en-US" altLang="zh-CN" dirty="0" smtClean="0">
                <a:solidFill>
                  <a:srgbClr val="728D98"/>
                </a:solidFill>
                <a:latin typeface="微软雅黑" panose="020B0503020204020204" pitchFamily="34" charset="-122"/>
                <a:ea typeface="微软雅黑" panose="020B0503020204020204" pitchFamily="34" charset="-122"/>
              </a:rPr>
              <a:t>UML</a:t>
            </a:r>
            <a:r>
              <a:rPr lang="zh-CN" altLang="en-US" dirty="0" smtClean="0">
                <a:solidFill>
                  <a:srgbClr val="728D98"/>
                </a:solidFill>
                <a:latin typeface="微软雅黑" panose="020B0503020204020204" pitchFamily="34" charset="-122"/>
                <a:ea typeface="微软雅黑" panose="020B0503020204020204" pitchFamily="34" charset="-122"/>
              </a:rPr>
              <a:t>中，对象图使用的是与类图相同的符号和关系，因为对象就是类的实例</a:t>
            </a:r>
            <a:r>
              <a:rPr lang="zh-CN" altLang="en-US" dirty="0">
                <a:solidFill>
                  <a:srgbClr val="728D98"/>
                </a:solidFill>
                <a:latin typeface="微软雅黑" panose="020B0503020204020204" pitchFamily="34" charset="-122"/>
                <a:ea typeface="微软雅黑" panose="020B0503020204020204" pitchFamily="34" charset="-122"/>
              </a:rPr>
              <a:t>。对象图所建立的对象模型描述的是某种特定的情况，而类图所建立的模型描述的是通用的情况。</a:t>
            </a:r>
          </a:p>
        </p:txBody>
      </p:sp>
      <p:sp>
        <p:nvSpPr>
          <p:cNvPr id="12" name="文本框 9">
            <a:extLst>
              <a:ext uri="{FF2B5EF4-FFF2-40B4-BE49-F238E27FC236}">
                <a16:creationId xmlns="" xmlns:a16="http://schemas.microsoft.com/office/drawing/2014/main" id="{7A43F8F2-C6C5-40D9-BB21-78B3A0C61EA5}"/>
              </a:ext>
            </a:extLst>
          </p:cNvPr>
          <p:cNvSpPr txBox="1"/>
          <p:nvPr/>
        </p:nvSpPr>
        <p:spPr>
          <a:xfrm>
            <a:off x="908050" y="535158"/>
            <a:ext cx="2615735"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对象图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889170" y="2326418"/>
            <a:ext cx="4001332" cy="2541795"/>
          </a:xfrm>
          <a:prstGeom prst="rect">
            <a:avLst/>
          </a:prstGeom>
        </p:spPr>
      </p:pic>
    </p:spTree>
    <p:extLst>
      <p:ext uri="{BB962C8B-B14F-4D97-AF65-F5344CB8AC3E}">
        <p14:creationId xmlns:p14="http://schemas.microsoft.com/office/powerpoint/2010/main" val="38261928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par>
                          <p:cTn id="12" fill="hold">
                            <p:stCondLst>
                              <p:cond delay="6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16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 xmlns:a16="http://schemas.microsoft.com/office/drawing/2014/main" id="{310506D6-137F-4E8B-9DCB-8041FE8DECFB}"/>
              </a:ext>
            </a:extLst>
          </p:cNvPr>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p:blipFill>
        <p:spPr>
          <a:xfrm>
            <a:off x="746485" y="389445"/>
            <a:ext cx="3158765" cy="6076950"/>
          </a:xfrm>
          <a:prstGeom prst="rect">
            <a:avLst/>
          </a:prstGeom>
        </p:spPr>
      </p:pic>
      <p:pic>
        <p:nvPicPr>
          <p:cNvPr id="8" name="图片 7">
            <a:extLst>
              <a:ext uri="{FF2B5EF4-FFF2-40B4-BE49-F238E27FC236}">
                <a16:creationId xmlns="" xmlns:a16="http://schemas.microsoft.com/office/drawing/2014/main" id="{DF2ACE81-3BF2-409C-8BB7-01C4C056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9" name="矩形 8">
            <a:extLst>
              <a:ext uri="{FF2B5EF4-FFF2-40B4-BE49-F238E27FC236}">
                <a16:creationId xmlns="" xmlns:a16="http://schemas.microsoft.com/office/drawing/2014/main" id="{A3A44F5E-E87A-43E4-8231-D74586B0AA42}"/>
              </a:ext>
            </a:extLst>
          </p:cNvPr>
          <p:cNvSpPr/>
          <p:nvPr/>
        </p:nvSpPr>
        <p:spPr>
          <a:xfrm>
            <a:off x="1471569" y="1249080"/>
            <a:ext cx="2121518" cy="1754326"/>
          </a:xfrm>
          <a:prstGeom prst="rect">
            <a:avLst/>
          </a:prstGeom>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接口是描述类的行为的一组操作，它也是一个类提供给另一个类的一组操作。接口通常被描述为抽象操作</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文本框 9">
            <a:extLst>
              <a:ext uri="{FF2B5EF4-FFF2-40B4-BE49-F238E27FC236}">
                <a16:creationId xmlns="" xmlns:a16="http://schemas.microsoft.com/office/drawing/2014/main" id="{7A43F8F2-C6C5-40D9-BB21-78B3A0C61EA5}"/>
              </a:ext>
            </a:extLst>
          </p:cNvPr>
          <p:cNvSpPr txBox="1"/>
          <p:nvPr/>
        </p:nvSpPr>
        <p:spPr>
          <a:xfrm>
            <a:off x="3905250" y="389445"/>
            <a:ext cx="3331891"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接口</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6127526" y="2871489"/>
            <a:ext cx="2074637" cy="2089892"/>
          </a:xfrm>
          <a:prstGeom prst="rect">
            <a:avLst/>
          </a:prstGeom>
        </p:spPr>
      </p:pic>
    </p:spTree>
    <p:extLst>
      <p:ext uri="{BB962C8B-B14F-4D97-AF65-F5344CB8AC3E}">
        <p14:creationId xmlns:p14="http://schemas.microsoft.com/office/powerpoint/2010/main" val="4084695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0"/>
                                        </p:tgtEl>
                                        <p:attrNameLst>
                                          <p:attrName>ppt_y</p:attrName>
                                        </p:attrNameLst>
                                      </p:cBhvr>
                                      <p:tavLst>
                                        <p:tav tm="0">
                                          <p:val>
                                            <p:strVal val="#ppt_y"/>
                                          </p:val>
                                        </p:tav>
                                        <p:tav tm="100000">
                                          <p:val>
                                            <p:strVal val="#ppt_y"/>
                                          </p:val>
                                        </p:tav>
                                      </p:tavLst>
                                    </p:anim>
                                    <p:anim calcmode="lin" valueType="num">
                                      <p:cBhvr>
                                        <p:cTn id="20"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0"/>
                                        </p:tgtEl>
                                      </p:cBhvr>
                                    </p:animEffect>
                                  </p:childTnLst>
                                </p:cTn>
                              </p:par>
                            </p:childTnLst>
                          </p:cTn>
                        </p:par>
                        <p:par>
                          <p:cTn id="23" fill="hold">
                            <p:stCondLst>
                              <p:cond delay="55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户外&#10;&#10;已生成极高可信度的说明">
            <a:extLst>
              <a:ext uri="{FF2B5EF4-FFF2-40B4-BE49-F238E27FC236}">
                <a16:creationId xmlns:a16="http://schemas.microsoft.com/office/drawing/2014/main" xmlns="" id="{49587978-4239-4D73-8E5D-9E33A3E3F466}"/>
              </a:ext>
            </a:extLst>
          </p:cNvPr>
          <p:cNvPicPr>
            <a:picLocks noChangeAspect="1"/>
          </p:cNvPicPr>
          <p:nvPr/>
        </p:nvPicPr>
        <p:blipFill rotWithShape="1">
          <a:blip r:embed="rId3">
            <a:extLst>
              <a:ext uri="{28A0092B-C50C-407E-A947-70E740481C1C}">
                <a14:useLocalDpi xmlns:a14="http://schemas.microsoft.com/office/drawing/2010/main" val="0"/>
              </a:ext>
            </a:extLst>
          </a:blip>
          <a:srcRect b="12151"/>
          <a:stretch/>
        </p:blipFill>
        <p:spPr>
          <a:xfrm>
            <a:off x="-122547" y="-1"/>
            <a:ext cx="12490514" cy="6858001"/>
          </a:xfrm>
          <a:prstGeom prst="rect">
            <a:avLst/>
          </a:prstGeom>
        </p:spPr>
      </p:pic>
      <p:sp>
        <p:nvSpPr>
          <p:cNvPr id="6" name="椭圆 5">
            <a:extLst>
              <a:ext uri="{FF2B5EF4-FFF2-40B4-BE49-F238E27FC236}">
                <a16:creationId xmlns:a16="http://schemas.microsoft.com/office/drawing/2014/main" xmlns="" id="{84F320F9-9B80-45DF-9774-8B6769EE054E}"/>
              </a:ext>
            </a:extLst>
          </p:cNvPr>
          <p:cNvSpPr/>
          <p:nvPr/>
        </p:nvSpPr>
        <p:spPr>
          <a:xfrm>
            <a:off x="956075" y="1588741"/>
            <a:ext cx="3912902" cy="391290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a:extLst>
              <a:ext uri="{FF2B5EF4-FFF2-40B4-BE49-F238E27FC236}">
                <a16:creationId xmlns:a16="http://schemas.microsoft.com/office/drawing/2014/main" xmlns="" id="{1733F4E6-919D-4F92-8F4D-6DEAA79C1FC7}"/>
              </a:ext>
            </a:extLst>
          </p:cNvPr>
          <p:cNvGrpSpPr/>
          <p:nvPr/>
        </p:nvGrpSpPr>
        <p:grpSpPr>
          <a:xfrm>
            <a:off x="712647" y="1407795"/>
            <a:ext cx="4297503" cy="4397807"/>
            <a:chOff x="973014" y="1371599"/>
            <a:chExt cx="4520378" cy="4625883"/>
          </a:xfrm>
        </p:grpSpPr>
        <p:grpSp>
          <p:nvGrpSpPr>
            <p:cNvPr id="8" name="组合 7">
              <a:extLst>
                <a:ext uri="{FF2B5EF4-FFF2-40B4-BE49-F238E27FC236}">
                  <a16:creationId xmlns:a16="http://schemas.microsoft.com/office/drawing/2014/main" xmlns="" id="{AE2B29BC-640A-4A7A-BCAF-B8F061E05A81}"/>
                </a:ext>
              </a:extLst>
            </p:cNvPr>
            <p:cNvGrpSpPr/>
            <p:nvPr/>
          </p:nvGrpSpPr>
          <p:grpSpPr>
            <a:xfrm>
              <a:off x="973014" y="1371599"/>
              <a:ext cx="4520378" cy="4625883"/>
              <a:chOff x="973014" y="1371599"/>
              <a:chExt cx="4520378" cy="4625883"/>
            </a:xfrm>
          </p:grpSpPr>
          <p:cxnSp>
            <p:nvCxnSpPr>
              <p:cNvPr id="25" name="直接连接符 24">
                <a:extLst>
                  <a:ext uri="{FF2B5EF4-FFF2-40B4-BE49-F238E27FC236}">
                    <a16:creationId xmlns:a16="http://schemas.microsoft.com/office/drawing/2014/main" xmlns="" id="{442BC1C0-AA16-40A6-8C65-4DAE5573C425}"/>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C58FCFE4-4BA4-4FA7-8EC9-BCA0554EEC9A}"/>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60ECD2AF-F05F-4AFC-A2BE-7F6E2AEB07A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837BAD69-6B8D-4807-9478-84539941F0F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61E21128-1613-4169-AC56-F7D3023ED6EA}"/>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5F36DFC7-BFAF-41B4-8B50-3D81F14D728B}"/>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31D73DB3-69B0-435A-94C2-7C936143C779}"/>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2EBC1C5E-B55A-4823-A451-FDEFB95BFEE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81B9BB27-BF3D-41B3-9993-AC2F9D643AE0}"/>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E4C4CA40-D5AD-4D31-B361-C6CA835735F0}"/>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626FDD3D-CDCC-4405-BA7C-8628C59EB474}"/>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F138DDF1-E129-49E8-9BE3-80497A0C6632}"/>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FD674035-2C4D-4997-B0E3-C9CDCE758C47}"/>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B303631A-9F94-4C33-8597-CAA9BF68B063}"/>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a:extLst>
                <a:ext uri="{FF2B5EF4-FFF2-40B4-BE49-F238E27FC236}">
                  <a16:creationId xmlns:a16="http://schemas.microsoft.com/office/drawing/2014/main" xmlns="" id="{902E2ED1-1B8F-4DFB-9A75-65FE6B31B2E3}"/>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A6C11B13-F084-4234-A976-C504842CC40A}"/>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07F40D08-DE92-4D20-A103-F5E8430BD4F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A7DB8CAE-8551-4776-860C-235DE619955B}"/>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6DDDFBB4-5C0C-43A9-AA02-BC9DBFD27AB1}"/>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19359618-7C6E-4041-A851-04233BD0CC6A}"/>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1D22017E-F951-4407-8633-481A012D0981}"/>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AC928EE0-6503-45A6-B9AD-F333B4A3254C}"/>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B66E7964-3E24-49F6-AC50-5F9CED2FC565}"/>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98366F37-7493-4902-86A0-E074BCD95917}"/>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24057B2D-E2C5-471D-9D3E-A68271D33759}"/>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A3A4B90F-36C7-41AF-A51D-95306820C584}"/>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ADF555E0-EB84-4A32-89C4-A48CFB0AFA04}"/>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81F61777-EEEF-4077-AF7A-D15E9E34DB6B}"/>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18730640-B730-465A-8DA8-BF33688AD08C}"/>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9906D091-3D43-4A9B-AE67-4E79FB8EC305}"/>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xmlns="" id="{27DE68EA-BC05-4C9B-BD0D-9DD8F799EB10}"/>
              </a:ext>
            </a:extLst>
          </p:cNvPr>
          <p:cNvSpPr txBox="1"/>
          <p:nvPr/>
        </p:nvSpPr>
        <p:spPr>
          <a:xfrm>
            <a:off x="2022917" y="2868004"/>
            <a:ext cx="1779218" cy="1015663"/>
          </a:xfrm>
          <a:prstGeom prst="rect">
            <a:avLst/>
          </a:prstGeom>
          <a:noFill/>
        </p:spPr>
        <p:txBody>
          <a:bodyPr wrap="square" rtlCol="0">
            <a:spAutoFit/>
          </a:bodyPr>
          <a:lstStyle/>
          <a:p>
            <a:r>
              <a:rPr lang="zh-CN" altLang="en-US" sz="6000" b="1" dirty="0" smtClean="0">
                <a:solidFill>
                  <a:srgbClr val="869BA0"/>
                </a:solidFill>
                <a:latin typeface="微软雅黑" panose="020B0503020204020204" pitchFamily="34" charset="-122"/>
                <a:ea typeface="微软雅黑" panose="020B0503020204020204" pitchFamily="34" charset="-122"/>
              </a:rPr>
              <a:t>目录</a:t>
            </a:r>
            <a:endParaRPr lang="zh-CN" altLang="en-US" sz="6000" b="1" dirty="0">
              <a:solidFill>
                <a:srgbClr val="869BA0"/>
              </a:solidFill>
              <a:latin typeface="微软雅黑" panose="020B0503020204020204" pitchFamily="34" charset="-122"/>
              <a:ea typeface="微软雅黑" panose="020B0503020204020204" pitchFamily="34" charset="-122"/>
            </a:endParaRPr>
          </a:p>
        </p:txBody>
      </p:sp>
      <p:sp>
        <p:nvSpPr>
          <p:cNvPr id="185" name="文本框 184">
            <a:extLst>
              <a:ext uri="{FF2B5EF4-FFF2-40B4-BE49-F238E27FC236}">
                <a16:creationId xmlns:a16="http://schemas.microsoft.com/office/drawing/2014/main" xmlns="" id="{5134F506-FE77-46A2-B840-576345347D1E}"/>
              </a:ext>
            </a:extLst>
          </p:cNvPr>
          <p:cNvSpPr txBox="1"/>
          <p:nvPr/>
        </p:nvSpPr>
        <p:spPr>
          <a:xfrm>
            <a:off x="8251974" y="513292"/>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用例图</a:t>
            </a:r>
            <a:endParaRPr lang="zh-CN" altLang="en-US" sz="2000" b="1" dirty="0">
              <a:solidFill>
                <a:schemeClr val="bg1"/>
              </a:solidFill>
              <a:latin typeface="Berlin Sans FB Demi" panose="020E0802020502020306" pitchFamily="34" charset="0"/>
            </a:endParaRPr>
          </a:p>
        </p:txBody>
      </p:sp>
      <p:grpSp>
        <p:nvGrpSpPr>
          <p:cNvPr id="186" name="组合 185">
            <a:extLst>
              <a:ext uri="{FF2B5EF4-FFF2-40B4-BE49-F238E27FC236}">
                <a16:creationId xmlns:a16="http://schemas.microsoft.com/office/drawing/2014/main" xmlns="" id="{A25B6999-CE6A-48DC-A91D-B2E70FC0E64A}"/>
              </a:ext>
            </a:extLst>
          </p:cNvPr>
          <p:cNvGrpSpPr/>
          <p:nvPr/>
        </p:nvGrpSpPr>
        <p:grpSpPr>
          <a:xfrm>
            <a:off x="6244105" y="194554"/>
            <a:ext cx="1920377" cy="1965199"/>
            <a:chOff x="6169744" y="816864"/>
            <a:chExt cx="4613163" cy="4720834"/>
          </a:xfrm>
        </p:grpSpPr>
        <p:sp>
          <p:nvSpPr>
            <p:cNvPr id="187" name="椭圆 186">
              <a:extLst>
                <a:ext uri="{FF2B5EF4-FFF2-40B4-BE49-F238E27FC236}">
                  <a16:creationId xmlns:a16="http://schemas.microsoft.com/office/drawing/2014/main" xmlns="" id="{56B73013-7BB7-4C45-A147-7D04A23ACD1E}"/>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8" name="组合 187">
              <a:extLst>
                <a:ext uri="{FF2B5EF4-FFF2-40B4-BE49-F238E27FC236}">
                  <a16:creationId xmlns:a16="http://schemas.microsoft.com/office/drawing/2014/main" xmlns="" id="{F1F3266F-1CA2-43C5-B919-BE6E9796A4BA}"/>
                </a:ext>
              </a:extLst>
            </p:cNvPr>
            <p:cNvGrpSpPr/>
            <p:nvPr/>
          </p:nvGrpSpPr>
          <p:grpSpPr>
            <a:xfrm>
              <a:off x="6169744" y="816864"/>
              <a:ext cx="4613163" cy="4720834"/>
              <a:chOff x="973014" y="1371599"/>
              <a:chExt cx="4520378" cy="4625883"/>
            </a:xfrm>
          </p:grpSpPr>
          <p:grpSp>
            <p:nvGrpSpPr>
              <p:cNvPr id="189" name="组合 188">
                <a:extLst>
                  <a:ext uri="{FF2B5EF4-FFF2-40B4-BE49-F238E27FC236}">
                    <a16:creationId xmlns:a16="http://schemas.microsoft.com/office/drawing/2014/main" xmlns="" id="{18D3C47F-2BAB-4565-96F8-920C41D27C92}"/>
                  </a:ext>
                </a:extLst>
              </p:cNvPr>
              <p:cNvGrpSpPr/>
              <p:nvPr/>
            </p:nvGrpSpPr>
            <p:grpSpPr>
              <a:xfrm>
                <a:off x="973014" y="1371599"/>
                <a:ext cx="4520378" cy="4625883"/>
                <a:chOff x="973014" y="1371599"/>
                <a:chExt cx="4520378" cy="4625883"/>
              </a:xfrm>
            </p:grpSpPr>
            <p:cxnSp>
              <p:nvCxnSpPr>
                <p:cNvPr id="206" name="直接连接符 205">
                  <a:extLst>
                    <a:ext uri="{FF2B5EF4-FFF2-40B4-BE49-F238E27FC236}">
                      <a16:creationId xmlns:a16="http://schemas.microsoft.com/office/drawing/2014/main" xmlns="" id="{BB55EE01-58E0-45FB-839B-FE5C73295186}"/>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xmlns="" id="{33065DBA-0036-42D0-9179-5D7F2A25937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xmlns="" id="{FEE691ED-50BB-446E-B4AA-D7FA3FFF285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xmlns="" id="{919326A4-F246-4764-AD0E-B6C8EB43892B}"/>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xmlns="" id="{FDC3B69E-507B-4684-8D80-8DBC1CD011B8}"/>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xmlns="" id="{C8CFF44D-C3AA-43A9-B6FC-3BD4647824E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xmlns="" id="{44932B89-B188-41F7-844F-CB8ACB87253A}"/>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xmlns="" id="{36BE9EDD-CCDE-4D96-AF48-26ADD62534C6}"/>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xmlns="" id="{FFB5C830-A2F9-4D1C-BE2E-D449E5035A7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xmlns="" id="{2E2B9717-4C67-41AB-90D2-F17DA7668BAF}"/>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xmlns="" id="{5FE3FC2F-218A-49D9-B800-01691997DBE2}"/>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xmlns="" id="{65643F9C-446A-4B4D-8D6F-5C96AED6F382}"/>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xmlns="" id="{FF243B48-A979-4C36-9529-8785221B644F}"/>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xmlns="" id="{E71C5AB3-D58B-4AA1-AE99-E654FA4C3BDE}"/>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90" name="直接连接符 189">
                <a:extLst>
                  <a:ext uri="{FF2B5EF4-FFF2-40B4-BE49-F238E27FC236}">
                    <a16:creationId xmlns:a16="http://schemas.microsoft.com/office/drawing/2014/main" xmlns="" id="{DB4F5C90-64E0-484C-9145-65594FF0163F}"/>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xmlns="" id="{1B5DBA46-9402-4F3B-AE03-D68FAF5351C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xmlns="" id="{1A82F88B-004E-4B16-82B6-76DDB95641D1}"/>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xmlns="" id="{9AE65D0D-7E56-40AA-94C6-D489932FD26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xmlns="" id="{6DA72BED-AFDB-4536-969B-DF4F921F518A}"/>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xmlns="" id="{E1C2C02D-5BF3-437D-94C5-0B3933BD2B6D}"/>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xmlns="" id="{F1A6A7F3-E7CC-4B92-909D-19E26875064F}"/>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xmlns="" id="{CA626BD9-4C1E-4BB9-909D-42BD19F6F196}"/>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xmlns="" id="{8C1DEA42-39FB-4AE1-B219-524FCA9732AD}"/>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xmlns="" id="{87EE94AF-9A76-4A2D-8ACD-9D06F30599E6}"/>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xmlns="" id="{6A078C41-883D-4648-BED7-592C1E8BFB9C}"/>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xmlns="" id="{2343C26B-E165-4AAC-A6A1-891BFA13F84A}"/>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xmlns="" id="{73F2DC08-3216-4ADE-8045-35ADA2AB8AAB}"/>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xmlns="" id="{68099118-9E0D-47C6-AF55-FB6725989EE2}"/>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xmlns="" id="{F2309A9A-054C-4F46-8236-911D822617D2}"/>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xmlns="" id="{D0FCCF5E-8D3B-4591-B3C7-EE85B9DF51B9}"/>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20" name="组合 219">
            <a:extLst>
              <a:ext uri="{FF2B5EF4-FFF2-40B4-BE49-F238E27FC236}">
                <a16:creationId xmlns:a16="http://schemas.microsoft.com/office/drawing/2014/main" xmlns="" id="{9D241325-0C76-4229-8711-A90982B25A91}"/>
              </a:ext>
            </a:extLst>
          </p:cNvPr>
          <p:cNvGrpSpPr/>
          <p:nvPr/>
        </p:nvGrpSpPr>
        <p:grpSpPr>
          <a:xfrm>
            <a:off x="10037296" y="194554"/>
            <a:ext cx="1920377" cy="1965199"/>
            <a:chOff x="6169744" y="816864"/>
            <a:chExt cx="4613163" cy="4720834"/>
          </a:xfrm>
        </p:grpSpPr>
        <p:sp>
          <p:nvSpPr>
            <p:cNvPr id="221" name="椭圆 220">
              <a:extLst>
                <a:ext uri="{FF2B5EF4-FFF2-40B4-BE49-F238E27FC236}">
                  <a16:creationId xmlns:a16="http://schemas.microsoft.com/office/drawing/2014/main" xmlns="" id="{B6B2DDFB-E749-4044-9581-5BB27CA5541E}"/>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2" name="组合 221">
              <a:extLst>
                <a:ext uri="{FF2B5EF4-FFF2-40B4-BE49-F238E27FC236}">
                  <a16:creationId xmlns:a16="http://schemas.microsoft.com/office/drawing/2014/main" xmlns="" id="{F9C818F8-B467-4373-8867-DD32CAC99CDD}"/>
                </a:ext>
              </a:extLst>
            </p:cNvPr>
            <p:cNvGrpSpPr/>
            <p:nvPr/>
          </p:nvGrpSpPr>
          <p:grpSpPr>
            <a:xfrm>
              <a:off x="6169744" y="816864"/>
              <a:ext cx="4613163" cy="4720834"/>
              <a:chOff x="973014" y="1371599"/>
              <a:chExt cx="4520378" cy="4625883"/>
            </a:xfrm>
          </p:grpSpPr>
          <p:grpSp>
            <p:nvGrpSpPr>
              <p:cNvPr id="223" name="组合 222">
                <a:extLst>
                  <a:ext uri="{FF2B5EF4-FFF2-40B4-BE49-F238E27FC236}">
                    <a16:creationId xmlns:a16="http://schemas.microsoft.com/office/drawing/2014/main" xmlns="" id="{32E11B19-1C94-4A08-B363-E344CE215053}"/>
                  </a:ext>
                </a:extLst>
              </p:cNvPr>
              <p:cNvGrpSpPr/>
              <p:nvPr/>
            </p:nvGrpSpPr>
            <p:grpSpPr>
              <a:xfrm>
                <a:off x="973014" y="1371599"/>
                <a:ext cx="4520378" cy="4625883"/>
                <a:chOff x="973014" y="1371599"/>
                <a:chExt cx="4520378" cy="4625883"/>
              </a:xfrm>
            </p:grpSpPr>
            <p:cxnSp>
              <p:nvCxnSpPr>
                <p:cNvPr id="240" name="直接连接符 239">
                  <a:extLst>
                    <a:ext uri="{FF2B5EF4-FFF2-40B4-BE49-F238E27FC236}">
                      <a16:creationId xmlns:a16="http://schemas.microsoft.com/office/drawing/2014/main" xmlns="" id="{DD3428A5-C975-4493-B83B-98E840359ADE}"/>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xmlns="" id="{9D2132C7-1141-4AE9-BCA6-B34520FCCC05}"/>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xmlns="" id="{7CDF9DD7-7F31-4DA5-9F55-6767349FBE9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xmlns="" id="{DFB771B1-14E0-4446-8929-0498FFA3878E}"/>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xmlns="" id="{CB4B8D60-0098-4FB7-98F1-1998EFEFB162}"/>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xmlns="" id="{450AAE67-2731-4595-A1D5-1846FE913D16}"/>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xmlns="" id="{A3A96C0F-E3F4-439E-ACC9-521B124AE007}"/>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xmlns="" id="{C9CFD89D-885B-4769-B249-6E186FFB605F}"/>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xmlns="" id="{D6B571AB-D525-4D5D-AC38-4A78FB4903DB}"/>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xmlns="" id="{5CE95B88-49D6-4E10-8B02-B7B7368828E4}"/>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xmlns="" id="{F3E4309F-3A9F-4E12-9415-1152C4CEDE7D}"/>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xmlns="" id="{4DB7D389-78BE-4AFD-9600-1A6DED50C741}"/>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xmlns="" id="{AEF0EC2F-ABF1-4DF4-AE51-ECA903389D8F}"/>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xmlns="" id="{A27B6C61-8B58-4E7E-8893-E2A20FEEAA85}"/>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4" name="直接连接符 223">
                <a:extLst>
                  <a:ext uri="{FF2B5EF4-FFF2-40B4-BE49-F238E27FC236}">
                    <a16:creationId xmlns:a16="http://schemas.microsoft.com/office/drawing/2014/main" xmlns="" id="{7706E5EE-4E1C-4FD0-8EE4-2DFCEB34F94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xmlns="" id="{1F61F991-BF58-4B34-9CC2-B35F6B4F935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xmlns="" id="{5094B40A-BCA5-4F1E-A308-6495C930B6F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xmlns="" id="{90378075-7D63-439C-8FFA-BF084F0ACB1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xmlns="" id="{9A3D80B0-B7A8-4A2F-A89D-61FB6541FC0D}"/>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xmlns="" id="{00BCDBC2-CCEA-4438-84BE-6F50966C5F14}"/>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xmlns="" id="{98B567A6-B896-4AD8-994A-A661D898DB05}"/>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xmlns="" id="{5A1EEB59-029A-4E7A-AACB-B38F4CC2499E}"/>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xmlns="" id="{CF9D84A2-BB5F-4348-84FB-B28BEF9E87FD}"/>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xmlns="" id="{BFC849F3-47EC-4E60-9ABA-B9EB8D5690C2}"/>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xmlns="" id="{DECEA31F-1CD5-407E-B995-F0C696B7A72C}"/>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xmlns="" id="{B9A14D22-F1D2-440E-ADFF-35D5388C3F47}"/>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xmlns="" id="{3F85E24B-A975-4968-8E49-EC649291CE30}"/>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xmlns="" id="{BD2FBD6B-7B7A-420A-A4F9-00117AD01495}"/>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xmlns="" id="{75FEA560-8995-4BA2-AFF2-6E5B61F53E21}"/>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xmlns="" id="{DA88605D-84C1-466D-9540-BF5A54B200B4}"/>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54" name="组合 253">
            <a:extLst>
              <a:ext uri="{FF2B5EF4-FFF2-40B4-BE49-F238E27FC236}">
                <a16:creationId xmlns:a16="http://schemas.microsoft.com/office/drawing/2014/main" xmlns="" id="{82C1D23C-A3D1-4962-857C-B58348BEA15A}"/>
              </a:ext>
            </a:extLst>
          </p:cNvPr>
          <p:cNvGrpSpPr/>
          <p:nvPr/>
        </p:nvGrpSpPr>
        <p:grpSpPr>
          <a:xfrm>
            <a:off x="6287564" y="2452216"/>
            <a:ext cx="1920377" cy="1965199"/>
            <a:chOff x="6169744" y="816864"/>
            <a:chExt cx="4613163" cy="4720834"/>
          </a:xfrm>
        </p:grpSpPr>
        <p:sp>
          <p:nvSpPr>
            <p:cNvPr id="255" name="椭圆 254">
              <a:extLst>
                <a:ext uri="{FF2B5EF4-FFF2-40B4-BE49-F238E27FC236}">
                  <a16:creationId xmlns:a16="http://schemas.microsoft.com/office/drawing/2014/main" xmlns="" id="{BFACF024-AFDB-4B7D-A409-6AB00B6E2758}"/>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6" name="组合 255">
              <a:extLst>
                <a:ext uri="{FF2B5EF4-FFF2-40B4-BE49-F238E27FC236}">
                  <a16:creationId xmlns:a16="http://schemas.microsoft.com/office/drawing/2014/main" xmlns="" id="{3C38FF8C-74C5-453E-B37F-2717DB3B5F44}"/>
                </a:ext>
              </a:extLst>
            </p:cNvPr>
            <p:cNvGrpSpPr/>
            <p:nvPr/>
          </p:nvGrpSpPr>
          <p:grpSpPr>
            <a:xfrm>
              <a:off x="6169744" y="816864"/>
              <a:ext cx="4613163" cy="4720834"/>
              <a:chOff x="973014" y="1371599"/>
              <a:chExt cx="4520378" cy="4625883"/>
            </a:xfrm>
          </p:grpSpPr>
          <p:grpSp>
            <p:nvGrpSpPr>
              <p:cNvPr id="257" name="组合 256">
                <a:extLst>
                  <a:ext uri="{FF2B5EF4-FFF2-40B4-BE49-F238E27FC236}">
                    <a16:creationId xmlns:a16="http://schemas.microsoft.com/office/drawing/2014/main" xmlns="" id="{378A6B35-36C1-4E09-9D2D-AB20991FCCAA}"/>
                  </a:ext>
                </a:extLst>
              </p:cNvPr>
              <p:cNvGrpSpPr/>
              <p:nvPr/>
            </p:nvGrpSpPr>
            <p:grpSpPr>
              <a:xfrm>
                <a:off x="973014" y="1371599"/>
                <a:ext cx="4520378" cy="4625883"/>
                <a:chOff x="973014" y="1371599"/>
                <a:chExt cx="4520378" cy="4625883"/>
              </a:xfrm>
            </p:grpSpPr>
            <p:cxnSp>
              <p:nvCxnSpPr>
                <p:cNvPr id="274" name="直接连接符 273">
                  <a:extLst>
                    <a:ext uri="{FF2B5EF4-FFF2-40B4-BE49-F238E27FC236}">
                      <a16:creationId xmlns:a16="http://schemas.microsoft.com/office/drawing/2014/main" xmlns="" id="{66749DCD-B8E0-4769-A761-DA6A8BB830CD}"/>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xmlns="" id="{7E030D37-2C03-4FB1-899C-F9A565B82EF3}"/>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xmlns="" id="{3B46EE1A-DE11-44F5-8A36-0D7C5BF0BC1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xmlns="" id="{71C4C880-8F03-4FF7-8C01-29B7CC8C842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xmlns="" id="{52D550D7-3275-4875-BF8B-6CC1F17AFDB6}"/>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xmlns="" id="{0DF5E8CA-D862-4A42-9027-650B4276B55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xmlns="" id="{9DFA620A-93DB-4DBF-93C2-0A7EF29A11BF}"/>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xmlns="" id="{3E044765-33F2-49FB-877C-194C66D3148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xmlns="" id="{838B690A-345E-4F78-AD00-42C31FBA2B2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xmlns="" id="{285B862C-113B-4DAE-9A77-41F63912816E}"/>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xmlns="" id="{4B65F2FA-404E-46D0-9EDB-EDC023564D3F}"/>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xmlns="" id="{A8867864-D00B-40EF-BEA1-18FA5DDE885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xmlns="" id="{F636EA31-D7A8-4791-8C8A-17BA692B3527}"/>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xmlns="" id="{5D6D4478-08B1-431C-8464-0590C5F8C6E6}"/>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58" name="直接连接符 257">
                <a:extLst>
                  <a:ext uri="{FF2B5EF4-FFF2-40B4-BE49-F238E27FC236}">
                    <a16:creationId xmlns:a16="http://schemas.microsoft.com/office/drawing/2014/main" xmlns="" id="{CD5C1D19-9177-4D9E-8DBD-6487B27A87C0}"/>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xmlns="" id="{B436FEDF-4610-4535-BD7A-3EE824A8F28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xmlns="" id="{917D1B8F-9576-43B7-8593-671E31C24BC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xmlns="" id="{145F7725-69E5-47B3-8229-78DB8FC8A9E1}"/>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xmlns="" id="{42A21354-47C9-4100-9CBD-611FC1A4E3C0}"/>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xmlns="" id="{FD0A0FA1-5942-485A-952A-51C41957204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xmlns="" id="{F03170C2-2D25-4106-8ED3-FD10B86D6C88}"/>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xmlns="" id="{DB04FAAA-38EC-4340-90F3-2531B10A2751}"/>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xmlns="" id="{A74A5DF9-8521-4512-8128-783B16EB2C95}"/>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xmlns="" id="{37BA255F-0BE5-4F70-B0AC-1F96FD0A50FD}"/>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xmlns="" id="{D225DEC8-C349-4BC1-9B1A-4331BACE2B1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xmlns="" id="{A073DC0C-E2A7-40B5-8412-5B89061BFEBF}"/>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xmlns="" id="{AD10F9D6-2AEA-432C-BA23-E93A44B0AA98}"/>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xmlns="" id="{9EC9124C-4317-4ECF-8CCC-0C12EFD1BA1B}"/>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xmlns="" id="{D3AB6D33-9613-4A15-95AC-D7C306D8E5C7}"/>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xmlns="" id="{5E6ED1BC-B3A3-4D0B-B230-CFF539451A07}"/>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88" name="组合 287">
            <a:extLst>
              <a:ext uri="{FF2B5EF4-FFF2-40B4-BE49-F238E27FC236}">
                <a16:creationId xmlns:a16="http://schemas.microsoft.com/office/drawing/2014/main" xmlns="" id="{E2F7A57D-96E3-4B8A-A72D-C12B2F5BC64D}"/>
              </a:ext>
            </a:extLst>
          </p:cNvPr>
          <p:cNvGrpSpPr/>
          <p:nvPr/>
        </p:nvGrpSpPr>
        <p:grpSpPr>
          <a:xfrm>
            <a:off x="10151843" y="2381618"/>
            <a:ext cx="1920377" cy="1965199"/>
            <a:chOff x="6169744" y="816864"/>
            <a:chExt cx="4613163" cy="4720834"/>
          </a:xfrm>
        </p:grpSpPr>
        <p:sp>
          <p:nvSpPr>
            <p:cNvPr id="289" name="椭圆 288">
              <a:extLst>
                <a:ext uri="{FF2B5EF4-FFF2-40B4-BE49-F238E27FC236}">
                  <a16:creationId xmlns:a16="http://schemas.microsoft.com/office/drawing/2014/main" xmlns="" id="{AA4D5755-7C0E-4C19-9717-0CDA182CA88F}"/>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0" name="组合 289">
              <a:extLst>
                <a:ext uri="{FF2B5EF4-FFF2-40B4-BE49-F238E27FC236}">
                  <a16:creationId xmlns:a16="http://schemas.microsoft.com/office/drawing/2014/main" xmlns="" id="{98348620-6B3F-4C88-AB45-9E0725D14735}"/>
                </a:ext>
              </a:extLst>
            </p:cNvPr>
            <p:cNvGrpSpPr/>
            <p:nvPr/>
          </p:nvGrpSpPr>
          <p:grpSpPr>
            <a:xfrm>
              <a:off x="6169744" y="816864"/>
              <a:ext cx="4613163" cy="4720834"/>
              <a:chOff x="973014" y="1371599"/>
              <a:chExt cx="4520378" cy="4625883"/>
            </a:xfrm>
          </p:grpSpPr>
          <p:grpSp>
            <p:nvGrpSpPr>
              <p:cNvPr id="291" name="组合 290">
                <a:extLst>
                  <a:ext uri="{FF2B5EF4-FFF2-40B4-BE49-F238E27FC236}">
                    <a16:creationId xmlns:a16="http://schemas.microsoft.com/office/drawing/2014/main" xmlns="" id="{76078428-5CD7-4B87-9E2E-1B0D0D4574BE}"/>
                  </a:ext>
                </a:extLst>
              </p:cNvPr>
              <p:cNvGrpSpPr/>
              <p:nvPr/>
            </p:nvGrpSpPr>
            <p:grpSpPr>
              <a:xfrm>
                <a:off x="973014" y="1371599"/>
                <a:ext cx="4520378" cy="4625883"/>
                <a:chOff x="973014" y="1371599"/>
                <a:chExt cx="4520378" cy="4625883"/>
              </a:xfrm>
            </p:grpSpPr>
            <p:cxnSp>
              <p:nvCxnSpPr>
                <p:cNvPr id="308" name="直接连接符 307">
                  <a:extLst>
                    <a:ext uri="{FF2B5EF4-FFF2-40B4-BE49-F238E27FC236}">
                      <a16:creationId xmlns:a16="http://schemas.microsoft.com/office/drawing/2014/main" xmlns="" id="{03B3523D-694E-47FA-9FB5-402AC4AD13F0}"/>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xmlns="" id="{0D3B7AF6-8FE1-449B-8293-E8A8F42692AD}"/>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xmlns="" id="{BAF1CA07-8034-4CC2-AE1A-FBB9AA5FDBEA}"/>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xmlns="" id="{41CF5BEF-E6AD-40AC-A061-F110076DEFA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直接连接符 311">
                  <a:extLst>
                    <a:ext uri="{FF2B5EF4-FFF2-40B4-BE49-F238E27FC236}">
                      <a16:creationId xmlns:a16="http://schemas.microsoft.com/office/drawing/2014/main" xmlns="" id="{75AC38EC-141D-45D6-9466-54F884B0C465}"/>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a16="http://schemas.microsoft.com/office/drawing/2014/main" xmlns="" id="{7F78B72F-69AA-46F1-A07B-BD8F9F5E983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 name="直接连接符 313">
                  <a:extLst>
                    <a:ext uri="{FF2B5EF4-FFF2-40B4-BE49-F238E27FC236}">
                      <a16:creationId xmlns:a16="http://schemas.microsoft.com/office/drawing/2014/main" xmlns="" id="{27BED772-17E0-4ECC-B198-21154B6DAE0C}"/>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直接连接符 314">
                  <a:extLst>
                    <a:ext uri="{FF2B5EF4-FFF2-40B4-BE49-F238E27FC236}">
                      <a16:creationId xmlns:a16="http://schemas.microsoft.com/office/drawing/2014/main" xmlns="" id="{9C34D74F-4F9C-4A3C-9D5F-DE5CE84DBDD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a16="http://schemas.microsoft.com/office/drawing/2014/main" xmlns="" id="{6C0F2440-DE8C-4576-86EF-DB510C62902A}"/>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7" name="直接连接符 316">
                  <a:extLst>
                    <a:ext uri="{FF2B5EF4-FFF2-40B4-BE49-F238E27FC236}">
                      <a16:creationId xmlns:a16="http://schemas.microsoft.com/office/drawing/2014/main" xmlns="" id="{FB2FFBE3-BF70-4354-9577-A6575B410595}"/>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a16="http://schemas.microsoft.com/office/drawing/2014/main" xmlns="" id="{C9029D12-4B0B-46A2-9B25-B933B28B34F6}"/>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xmlns="" id="{D5344B84-4F4F-479F-B18F-099C4E5F39A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xmlns="" id="{ED64C270-6E92-49AD-A59D-54F121E35D2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xmlns="" id="{AA3510EE-38FA-4930-95F2-74DB8427DE40}"/>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92" name="直接连接符 291">
                <a:extLst>
                  <a:ext uri="{FF2B5EF4-FFF2-40B4-BE49-F238E27FC236}">
                    <a16:creationId xmlns:a16="http://schemas.microsoft.com/office/drawing/2014/main" xmlns="" id="{51D26F6A-464A-4B68-833F-57D983725B38}"/>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xmlns="" id="{DA3EBBC4-713D-4C43-B185-4908ACA214B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xmlns="" id="{9F66AF3F-B2A6-499A-8503-11B5495C2FA1}"/>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xmlns="" id="{2CEBE98C-1ED8-4B5B-9879-A01420EA98C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xmlns="" id="{A8D45D32-7F3A-42CC-8EA7-5B6A1B0136AF}"/>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xmlns="" id="{98E28557-096D-41D5-A4C7-48C7B23BDEE4}"/>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xmlns="" id="{741B318D-479D-4EA2-B11D-AA41AC087D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xmlns="" id="{0B7E3974-459C-4E08-8171-285E970A86BC}"/>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xmlns="" id="{A9C62765-9C0E-4F5E-AE60-CA4592C62A10}"/>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xmlns="" id="{8BD034C7-45F8-4BB6-8328-7BE619427AE4}"/>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xmlns="" id="{933521E9-544D-46E2-AC0A-2EEF2889614B}"/>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xmlns="" id="{A75BB9F3-020F-463D-81DD-62F589B62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xmlns="" id="{77AB423B-F8A7-4D3B-805D-9137751EADF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xmlns="" id="{14360F77-B9D8-4038-9D20-823FA47207F5}"/>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xmlns="" id="{D5D16320-EE33-4439-95A8-C7FD1E20E551}"/>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xmlns="" id="{0EF16C45-A6B6-4C60-848C-C467F4F70281}"/>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22" name="文本框 321">
            <a:extLst>
              <a:ext uri="{FF2B5EF4-FFF2-40B4-BE49-F238E27FC236}">
                <a16:creationId xmlns:a16="http://schemas.microsoft.com/office/drawing/2014/main" xmlns="" id="{625E3629-534C-44AB-8008-C4B9A9F9CC43}"/>
              </a:ext>
            </a:extLst>
          </p:cNvPr>
          <p:cNvSpPr txBox="1"/>
          <p:nvPr/>
        </p:nvSpPr>
        <p:spPr>
          <a:xfrm>
            <a:off x="8269114" y="2867794"/>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状态图</a:t>
            </a:r>
            <a:endParaRPr lang="zh-CN" altLang="en-US" sz="2000" b="1" dirty="0">
              <a:solidFill>
                <a:schemeClr val="bg1"/>
              </a:solidFill>
              <a:latin typeface="Berlin Sans FB Demi" panose="020E0802020502020306" pitchFamily="34" charset="0"/>
            </a:endParaRPr>
          </a:p>
        </p:txBody>
      </p:sp>
      <p:sp>
        <p:nvSpPr>
          <p:cNvPr id="323" name="文本框 322">
            <a:extLst>
              <a:ext uri="{FF2B5EF4-FFF2-40B4-BE49-F238E27FC236}">
                <a16:creationId xmlns:a16="http://schemas.microsoft.com/office/drawing/2014/main" xmlns="" id="{62643431-9D75-4312-9402-2FE3BD1354A6}"/>
              </a:ext>
            </a:extLst>
          </p:cNvPr>
          <p:cNvSpPr txBox="1"/>
          <p:nvPr/>
        </p:nvSpPr>
        <p:spPr>
          <a:xfrm>
            <a:off x="9129331" y="3568408"/>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顺序图</a:t>
            </a:r>
            <a:endParaRPr lang="zh-CN" altLang="en-US" sz="2000" b="1" dirty="0">
              <a:solidFill>
                <a:schemeClr val="bg1"/>
              </a:solidFill>
              <a:latin typeface="Berlin Sans FB Demi" panose="020E0802020502020306" pitchFamily="34" charset="0"/>
            </a:endParaRPr>
          </a:p>
        </p:txBody>
      </p:sp>
      <p:sp>
        <p:nvSpPr>
          <p:cNvPr id="324" name="文本框 323">
            <a:extLst>
              <a:ext uri="{FF2B5EF4-FFF2-40B4-BE49-F238E27FC236}">
                <a16:creationId xmlns:a16="http://schemas.microsoft.com/office/drawing/2014/main" xmlns="" id="{3458E2FF-6748-4B76-B3FB-64EF0CFA3DB7}"/>
              </a:ext>
            </a:extLst>
          </p:cNvPr>
          <p:cNvSpPr txBox="1"/>
          <p:nvPr/>
        </p:nvSpPr>
        <p:spPr>
          <a:xfrm>
            <a:off x="9173559" y="1313427"/>
            <a:ext cx="69762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类图</a:t>
            </a:r>
            <a:endParaRPr lang="zh-CN" altLang="en-US" sz="2000" b="1" dirty="0">
              <a:solidFill>
                <a:schemeClr val="bg1"/>
              </a:solidFill>
              <a:latin typeface="Berlin Sans FB Demi" panose="020E0802020502020306" pitchFamily="34" charset="0"/>
            </a:endParaRPr>
          </a:p>
        </p:txBody>
      </p:sp>
      <p:sp>
        <p:nvSpPr>
          <p:cNvPr id="325" name="文本框 324">
            <a:extLst>
              <a:ext uri="{FF2B5EF4-FFF2-40B4-BE49-F238E27FC236}">
                <a16:creationId xmlns:a16="http://schemas.microsoft.com/office/drawing/2014/main" xmlns="" id="{27C0D91D-6076-4DD9-A999-95FA15B23BD2}"/>
              </a:ext>
            </a:extLst>
          </p:cNvPr>
          <p:cNvSpPr txBox="1"/>
          <p:nvPr/>
        </p:nvSpPr>
        <p:spPr>
          <a:xfrm>
            <a:off x="6863444" y="626774"/>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1</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26" name="文本框 325">
            <a:extLst>
              <a:ext uri="{FF2B5EF4-FFF2-40B4-BE49-F238E27FC236}">
                <a16:creationId xmlns:a16="http://schemas.microsoft.com/office/drawing/2014/main" xmlns="" id="{7DB770AA-CBE6-40D8-A883-D51D5267EE4C}"/>
              </a:ext>
            </a:extLst>
          </p:cNvPr>
          <p:cNvSpPr txBox="1"/>
          <p:nvPr/>
        </p:nvSpPr>
        <p:spPr>
          <a:xfrm>
            <a:off x="10662823" y="652658"/>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2</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27" name="文本框 326">
            <a:extLst>
              <a:ext uri="{FF2B5EF4-FFF2-40B4-BE49-F238E27FC236}">
                <a16:creationId xmlns:a16="http://schemas.microsoft.com/office/drawing/2014/main" xmlns="" id="{EF0A8C2F-F1D0-40D5-BE96-E38676059B0B}"/>
              </a:ext>
            </a:extLst>
          </p:cNvPr>
          <p:cNvSpPr txBox="1"/>
          <p:nvPr/>
        </p:nvSpPr>
        <p:spPr>
          <a:xfrm>
            <a:off x="6869350" y="2871848"/>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3</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28" name="文本框 327">
            <a:extLst>
              <a:ext uri="{FF2B5EF4-FFF2-40B4-BE49-F238E27FC236}">
                <a16:creationId xmlns:a16="http://schemas.microsoft.com/office/drawing/2014/main" xmlns="" id="{E5C9D7F1-5BDC-4E51-999E-CFAECD8C28AC}"/>
              </a:ext>
            </a:extLst>
          </p:cNvPr>
          <p:cNvSpPr txBox="1"/>
          <p:nvPr/>
        </p:nvSpPr>
        <p:spPr>
          <a:xfrm>
            <a:off x="10768685" y="2802376"/>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4</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grpSp>
        <p:nvGrpSpPr>
          <p:cNvPr id="181" name="组合 180">
            <a:extLst>
              <a:ext uri="{FF2B5EF4-FFF2-40B4-BE49-F238E27FC236}">
                <a16:creationId xmlns:a16="http://schemas.microsoft.com/office/drawing/2014/main" xmlns="" id="{82C1D23C-A3D1-4962-857C-B58348BEA15A}"/>
              </a:ext>
            </a:extLst>
          </p:cNvPr>
          <p:cNvGrpSpPr/>
          <p:nvPr/>
        </p:nvGrpSpPr>
        <p:grpSpPr>
          <a:xfrm>
            <a:off x="6297526" y="4540089"/>
            <a:ext cx="1920377" cy="1965199"/>
            <a:chOff x="6169744" y="816864"/>
            <a:chExt cx="4613163" cy="4720834"/>
          </a:xfrm>
        </p:grpSpPr>
        <p:sp>
          <p:nvSpPr>
            <p:cNvPr id="182" name="椭圆 181">
              <a:extLst>
                <a:ext uri="{FF2B5EF4-FFF2-40B4-BE49-F238E27FC236}">
                  <a16:creationId xmlns:a16="http://schemas.microsoft.com/office/drawing/2014/main" xmlns="" id="{BFACF024-AFDB-4B7D-A409-6AB00B6E2758}"/>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3" name="组合 182">
              <a:extLst>
                <a:ext uri="{FF2B5EF4-FFF2-40B4-BE49-F238E27FC236}">
                  <a16:creationId xmlns:a16="http://schemas.microsoft.com/office/drawing/2014/main" xmlns="" id="{3C38FF8C-74C5-453E-B37F-2717DB3B5F44}"/>
                </a:ext>
              </a:extLst>
            </p:cNvPr>
            <p:cNvGrpSpPr/>
            <p:nvPr/>
          </p:nvGrpSpPr>
          <p:grpSpPr>
            <a:xfrm>
              <a:off x="6169744" y="816864"/>
              <a:ext cx="4613163" cy="4720834"/>
              <a:chOff x="973014" y="1371599"/>
              <a:chExt cx="4520378" cy="4625883"/>
            </a:xfrm>
          </p:grpSpPr>
          <p:grpSp>
            <p:nvGrpSpPr>
              <p:cNvPr id="184" name="组合 183">
                <a:extLst>
                  <a:ext uri="{FF2B5EF4-FFF2-40B4-BE49-F238E27FC236}">
                    <a16:creationId xmlns:a16="http://schemas.microsoft.com/office/drawing/2014/main" xmlns="" id="{378A6B35-36C1-4E09-9D2D-AB20991FCCAA}"/>
                  </a:ext>
                </a:extLst>
              </p:cNvPr>
              <p:cNvGrpSpPr/>
              <p:nvPr/>
            </p:nvGrpSpPr>
            <p:grpSpPr>
              <a:xfrm>
                <a:off x="973014" y="1371599"/>
                <a:ext cx="4520378" cy="4625883"/>
                <a:chOff x="973014" y="1371599"/>
                <a:chExt cx="4520378" cy="4625883"/>
              </a:xfrm>
            </p:grpSpPr>
            <p:cxnSp>
              <p:nvCxnSpPr>
                <p:cNvPr id="345" name="直接连接符 344">
                  <a:extLst>
                    <a:ext uri="{FF2B5EF4-FFF2-40B4-BE49-F238E27FC236}">
                      <a16:creationId xmlns:a16="http://schemas.microsoft.com/office/drawing/2014/main" xmlns="" id="{66749DCD-B8E0-4769-A761-DA6A8BB830CD}"/>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a16="http://schemas.microsoft.com/office/drawing/2014/main" xmlns="" id="{7E030D37-2C03-4FB1-899C-F9A565B82EF3}"/>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a16="http://schemas.microsoft.com/office/drawing/2014/main" xmlns="" id="{3B46EE1A-DE11-44F5-8A36-0D7C5BF0BC1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xmlns="" id="{71C4C880-8F03-4FF7-8C01-29B7CC8C842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直接连接符 348">
                  <a:extLst>
                    <a:ext uri="{FF2B5EF4-FFF2-40B4-BE49-F238E27FC236}">
                      <a16:creationId xmlns:a16="http://schemas.microsoft.com/office/drawing/2014/main" xmlns="" id="{52D550D7-3275-4875-BF8B-6CC1F17AFDB6}"/>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xmlns="" id="{0DF5E8CA-D862-4A42-9027-650B4276B55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直接连接符 350">
                  <a:extLst>
                    <a:ext uri="{FF2B5EF4-FFF2-40B4-BE49-F238E27FC236}">
                      <a16:creationId xmlns:a16="http://schemas.microsoft.com/office/drawing/2014/main" xmlns="" id="{9DFA620A-93DB-4DBF-93C2-0A7EF29A11BF}"/>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直接连接符 351">
                  <a:extLst>
                    <a:ext uri="{FF2B5EF4-FFF2-40B4-BE49-F238E27FC236}">
                      <a16:creationId xmlns:a16="http://schemas.microsoft.com/office/drawing/2014/main" xmlns="" id="{3E044765-33F2-49FB-877C-194C66D3148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直接连接符 352">
                  <a:extLst>
                    <a:ext uri="{FF2B5EF4-FFF2-40B4-BE49-F238E27FC236}">
                      <a16:creationId xmlns:a16="http://schemas.microsoft.com/office/drawing/2014/main" xmlns="" id="{838B690A-345E-4F78-AD00-42C31FBA2B2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xmlns="" id="{285B862C-113B-4DAE-9A77-41F63912816E}"/>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5" name="直接连接符 354">
                  <a:extLst>
                    <a:ext uri="{FF2B5EF4-FFF2-40B4-BE49-F238E27FC236}">
                      <a16:creationId xmlns:a16="http://schemas.microsoft.com/office/drawing/2014/main" xmlns="" id="{4B65F2FA-404E-46D0-9EDB-EDC023564D3F}"/>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6" name="直接连接符 355">
                  <a:extLst>
                    <a:ext uri="{FF2B5EF4-FFF2-40B4-BE49-F238E27FC236}">
                      <a16:creationId xmlns:a16="http://schemas.microsoft.com/office/drawing/2014/main" xmlns="" id="{A8867864-D00B-40EF-BEA1-18FA5DDE885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7" name="直接连接符 356">
                  <a:extLst>
                    <a:ext uri="{FF2B5EF4-FFF2-40B4-BE49-F238E27FC236}">
                      <a16:creationId xmlns:a16="http://schemas.microsoft.com/office/drawing/2014/main" xmlns="" id="{F636EA31-D7A8-4791-8C8A-17BA692B3527}"/>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8" name="直接连接符 357">
                  <a:extLst>
                    <a:ext uri="{FF2B5EF4-FFF2-40B4-BE49-F238E27FC236}">
                      <a16:creationId xmlns:a16="http://schemas.microsoft.com/office/drawing/2014/main" xmlns="" id="{5D6D4478-08B1-431C-8464-0590C5F8C6E6}"/>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29" name="直接连接符 328">
                <a:extLst>
                  <a:ext uri="{FF2B5EF4-FFF2-40B4-BE49-F238E27FC236}">
                    <a16:creationId xmlns:a16="http://schemas.microsoft.com/office/drawing/2014/main" xmlns="" id="{CD5C1D19-9177-4D9E-8DBD-6487B27A87C0}"/>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xmlns="" id="{B436FEDF-4610-4535-BD7A-3EE824A8F28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xmlns="" id="{917D1B8F-9576-43B7-8593-671E31C24BC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xmlns="" id="{145F7725-69E5-47B3-8229-78DB8FC8A9E1}"/>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xmlns="" id="{42A21354-47C9-4100-9CBD-611FC1A4E3C0}"/>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xmlns="" id="{FD0A0FA1-5942-485A-952A-51C41957204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xmlns="" id="{F03170C2-2D25-4106-8ED3-FD10B86D6C88}"/>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a16="http://schemas.microsoft.com/office/drawing/2014/main" xmlns="" id="{DB04FAAA-38EC-4340-90F3-2531B10A2751}"/>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7" name="直接连接符 336">
                <a:extLst>
                  <a:ext uri="{FF2B5EF4-FFF2-40B4-BE49-F238E27FC236}">
                    <a16:creationId xmlns:a16="http://schemas.microsoft.com/office/drawing/2014/main" xmlns="" id="{A74A5DF9-8521-4512-8128-783B16EB2C95}"/>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8" name="直接连接符 337">
                <a:extLst>
                  <a:ext uri="{FF2B5EF4-FFF2-40B4-BE49-F238E27FC236}">
                    <a16:creationId xmlns:a16="http://schemas.microsoft.com/office/drawing/2014/main" xmlns="" id="{37BA255F-0BE5-4F70-B0AC-1F96FD0A50FD}"/>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xmlns="" id="{D225DEC8-C349-4BC1-9B1A-4331BACE2B1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xmlns="" id="{A073DC0C-E2A7-40B5-8412-5B89061BFEBF}"/>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xmlns="" id="{AD10F9D6-2AEA-432C-BA23-E93A44B0AA98}"/>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xmlns="" id="{9EC9124C-4317-4ECF-8CCC-0C12EFD1BA1B}"/>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xmlns="" id="{D3AB6D33-9613-4A15-95AC-D7C306D8E5C7}"/>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4" name="直接连接符 343">
                <a:extLst>
                  <a:ext uri="{FF2B5EF4-FFF2-40B4-BE49-F238E27FC236}">
                    <a16:creationId xmlns:a16="http://schemas.microsoft.com/office/drawing/2014/main" xmlns="" id="{5E6ED1BC-B3A3-4D0B-B230-CFF539451A07}"/>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59" name="组合 358">
            <a:extLst>
              <a:ext uri="{FF2B5EF4-FFF2-40B4-BE49-F238E27FC236}">
                <a16:creationId xmlns:a16="http://schemas.microsoft.com/office/drawing/2014/main" xmlns="" id="{E2F7A57D-96E3-4B8A-A72D-C12B2F5BC64D}"/>
              </a:ext>
            </a:extLst>
          </p:cNvPr>
          <p:cNvGrpSpPr/>
          <p:nvPr/>
        </p:nvGrpSpPr>
        <p:grpSpPr>
          <a:xfrm>
            <a:off x="10124487" y="4456789"/>
            <a:ext cx="1920377" cy="1965199"/>
            <a:chOff x="6169744" y="816864"/>
            <a:chExt cx="4613163" cy="4720834"/>
          </a:xfrm>
        </p:grpSpPr>
        <p:sp>
          <p:nvSpPr>
            <p:cNvPr id="360" name="椭圆 359">
              <a:extLst>
                <a:ext uri="{FF2B5EF4-FFF2-40B4-BE49-F238E27FC236}">
                  <a16:creationId xmlns:a16="http://schemas.microsoft.com/office/drawing/2014/main" xmlns="" id="{AA4D5755-7C0E-4C19-9717-0CDA182CA88F}"/>
                </a:ext>
              </a:extLst>
            </p:cNvPr>
            <p:cNvSpPr/>
            <p:nvPr/>
          </p:nvSpPr>
          <p:spPr>
            <a:xfrm>
              <a:off x="6379663" y="1043957"/>
              <a:ext cx="4200312" cy="42003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1" name="组合 360">
              <a:extLst>
                <a:ext uri="{FF2B5EF4-FFF2-40B4-BE49-F238E27FC236}">
                  <a16:creationId xmlns:a16="http://schemas.microsoft.com/office/drawing/2014/main" xmlns="" id="{98348620-6B3F-4C88-AB45-9E0725D14735}"/>
                </a:ext>
              </a:extLst>
            </p:cNvPr>
            <p:cNvGrpSpPr/>
            <p:nvPr/>
          </p:nvGrpSpPr>
          <p:grpSpPr>
            <a:xfrm>
              <a:off x="6169744" y="816864"/>
              <a:ext cx="4613163" cy="4720834"/>
              <a:chOff x="973014" y="1371599"/>
              <a:chExt cx="4520378" cy="4625883"/>
            </a:xfrm>
          </p:grpSpPr>
          <p:grpSp>
            <p:nvGrpSpPr>
              <p:cNvPr id="362" name="组合 361">
                <a:extLst>
                  <a:ext uri="{FF2B5EF4-FFF2-40B4-BE49-F238E27FC236}">
                    <a16:creationId xmlns:a16="http://schemas.microsoft.com/office/drawing/2014/main" xmlns="" id="{76078428-5CD7-4B87-9E2E-1B0D0D4574BE}"/>
                  </a:ext>
                </a:extLst>
              </p:cNvPr>
              <p:cNvGrpSpPr/>
              <p:nvPr/>
            </p:nvGrpSpPr>
            <p:grpSpPr>
              <a:xfrm>
                <a:off x="973014" y="1371599"/>
                <a:ext cx="4520378" cy="4625883"/>
                <a:chOff x="973014" y="1371599"/>
                <a:chExt cx="4520378" cy="4625883"/>
              </a:xfrm>
            </p:grpSpPr>
            <p:cxnSp>
              <p:nvCxnSpPr>
                <p:cNvPr id="379" name="直接连接符 378">
                  <a:extLst>
                    <a:ext uri="{FF2B5EF4-FFF2-40B4-BE49-F238E27FC236}">
                      <a16:creationId xmlns:a16="http://schemas.microsoft.com/office/drawing/2014/main" xmlns="" id="{03B3523D-694E-47FA-9FB5-402AC4AD13F0}"/>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0" name="直接连接符 379">
                  <a:extLst>
                    <a:ext uri="{FF2B5EF4-FFF2-40B4-BE49-F238E27FC236}">
                      <a16:creationId xmlns:a16="http://schemas.microsoft.com/office/drawing/2014/main" xmlns="" id="{0D3B7AF6-8FE1-449B-8293-E8A8F42692AD}"/>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1" name="直接连接符 380">
                  <a:extLst>
                    <a:ext uri="{FF2B5EF4-FFF2-40B4-BE49-F238E27FC236}">
                      <a16:creationId xmlns:a16="http://schemas.microsoft.com/office/drawing/2014/main" xmlns="" id="{BAF1CA07-8034-4CC2-AE1A-FBB9AA5FDBEA}"/>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2" name="直接连接符 381">
                  <a:extLst>
                    <a:ext uri="{FF2B5EF4-FFF2-40B4-BE49-F238E27FC236}">
                      <a16:creationId xmlns:a16="http://schemas.microsoft.com/office/drawing/2014/main" xmlns="" id="{41CF5BEF-E6AD-40AC-A061-F110076DEFA9}"/>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直接连接符 382">
                  <a:extLst>
                    <a:ext uri="{FF2B5EF4-FFF2-40B4-BE49-F238E27FC236}">
                      <a16:creationId xmlns:a16="http://schemas.microsoft.com/office/drawing/2014/main" xmlns="" id="{75AC38EC-141D-45D6-9466-54F884B0C465}"/>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4" name="直接连接符 383">
                  <a:extLst>
                    <a:ext uri="{FF2B5EF4-FFF2-40B4-BE49-F238E27FC236}">
                      <a16:creationId xmlns:a16="http://schemas.microsoft.com/office/drawing/2014/main" xmlns="" id="{7F78B72F-69AA-46F1-A07B-BD8F9F5E983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直接连接符 384">
                  <a:extLst>
                    <a:ext uri="{FF2B5EF4-FFF2-40B4-BE49-F238E27FC236}">
                      <a16:creationId xmlns:a16="http://schemas.microsoft.com/office/drawing/2014/main" xmlns="" id="{27BED772-17E0-4ECC-B198-21154B6DAE0C}"/>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直接连接符 385">
                  <a:extLst>
                    <a:ext uri="{FF2B5EF4-FFF2-40B4-BE49-F238E27FC236}">
                      <a16:creationId xmlns:a16="http://schemas.microsoft.com/office/drawing/2014/main" xmlns="" id="{9C34D74F-4F9C-4A3C-9D5F-DE5CE84DBDD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7" name="直接连接符 386">
                  <a:extLst>
                    <a:ext uri="{FF2B5EF4-FFF2-40B4-BE49-F238E27FC236}">
                      <a16:creationId xmlns:a16="http://schemas.microsoft.com/office/drawing/2014/main" xmlns="" id="{6C0F2440-DE8C-4576-86EF-DB510C62902A}"/>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8" name="直接连接符 387">
                  <a:extLst>
                    <a:ext uri="{FF2B5EF4-FFF2-40B4-BE49-F238E27FC236}">
                      <a16:creationId xmlns:a16="http://schemas.microsoft.com/office/drawing/2014/main" xmlns="" id="{FB2FFBE3-BF70-4354-9577-A6575B410595}"/>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直接连接符 388">
                  <a:extLst>
                    <a:ext uri="{FF2B5EF4-FFF2-40B4-BE49-F238E27FC236}">
                      <a16:creationId xmlns:a16="http://schemas.microsoft.com/office/drawing/2014/main" xmlns="" id="{C9029D12-4B0B-46A2-9B25-B933B28B34F6}"/>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直接连接符 389">
                  <a:extLst>
                    <a:ext uri="{FF2B5EF4-FFF2-40B4-BE49-F238E27FC236}">
                      <a16:creationId xmlns:a16="http://schemas.microsoft.com/office/drawing/2014/main" xmlns="" id="{D5344B84-4F4F-479F-B18F-099C4E5F39A0}"/>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直接连接符 390">
                  <a:extLst>
                    <a:ext uri="{FF2B5EF4-FFF2-40B4-BE49-F238E27FC236}">
                      <a16:creationId xmlns:a16="http://schemas.microsoft.com/office/drawing/2014/main" xmlns="" id="{ED64C270-6E92-49AD-A59D-54F121E35D2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直接连接符 391">
                  <a:extLst>
                    <a:ext uri="{FF2B5EF4-FFF2-40B4-BE49-F238E27FC236}">
                      <a16:creationId xmlns:a16="http://schemas.microsoft.com/office/drawing/2014/main" xmlns="" id="{AA3510EE-38FA-4930-95F2-74DB8427DE40}"/>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63" name="直接连接符 362">
                <a:extLst>
                  <a:ext uri="{FF2B5EF4-FFF2-40B4-BE49-F238E27FC236}">
                    <a16:creationId xmlns:a16="http://schemas.microsoft.com/office/drawing/2014/main" xmlns="" id="{51D26F6A-464A-4B68-833F-57D983725B38}"/>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xmlns="" id="{DA3EBBC4-713D-4C43-B185-4908ACA214B2}"/>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a16="http://schemas.microsoft.com/office/drawing/2014/main" xmlns="" id="{9F66AF3F-B2A6-499A-8503-11B5495C2FA1}"/>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6" name="直接连接符 365">
                <a:extLst>
                  <a:ext uri="{FF2B5EF4-FFF2-40B4-BE49-F238E27FC236}">
                    <a16:creationId xmlns:a16="http://schemas.microsoft.com/office/drawing/2014/main" xmlns="" id="{2CEBE98C-1ED8-4B5B-9879-A01420EA98C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a16="http://schemas.microsoft.com/office/drawing/2014/main" xmlns="" id="{A8D45D32-7F3A-42CC-8EA7-5B6A1B0136AF}"/>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8" name="直接连接符 367">
                <a:extLst>
                  <a:ext uri="{FF2B5EF4-FFF2-40B4-BE49-F238E27FC236}">
                    <a16:creationId xmlns:a16="http://schemas.microsoft.com/office/drawing/2014/main" xmlns="" id="{98E28557-096D-41D5-A4C7-48C7B23BDEE4}"/>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9" name="直接连接符 368">
                <a:extLst>
                  <a:ext uri="{FF2B5EF4-FFF2-40B4-BE49-F238E27FC236}">
                    <a16:creationId xmlns:a16="http://schemas.microsoft.com/office/drawing/2014/main" xmlns="" id="{741B318D-479D-4EA2-B11D-AA41AC087D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0" name="直接连接符 369">
                <a:extLst>
                  <a:ext uri="{FF2B5EF4-FFF2-40B4-BE49-F238E27FC236}">
                    <a16:creationId xmlns:a16="http://schemas.microsoft.com/office/drawing/2014/main" xmlns="" id="{0B7E3974-459C-4E08-8171-285E970A86BC}"/>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1" name="直接连接符 370">
                <a:extLst>
                  <a:ext uri="{FF2B5EF4-FFF2-40B4-BE49-F238E27FC236}">
                    <a16:creationId xmlns:a16="http://schemas.microsoft.com/office/drawing/2014/main" xmlns="" id="{A9C62765-9C0E-4F5E-AE60-CA4592C62A10}"/>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2" name="直接连接符 371">
                <a:extLst>
                  <a:ext uri="{FF2B5EF4-FFF2-40B4-BE49-F238E27FC236}">
                    <a16:creationId xmlns:a16="http://schemas.microsoft.com/office/drawing/2014/main" xmlns="" id="{8BD034C7-45F8-4BB6-8328-7BE619427AE4}"/>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3" name="直接连接符 372">
                <a:extLst>
                  <a:ext uri="{FF2B5EF4-FFF2-40B4-BE49-F238E27FC236}">
                    <a16:creationId xmlns:a16="http://schemas.microsoft.com/office/drawing/2014/main" xmlns="" id="{933521E9-544D-46E2-AC0A-2EEF2889614B}"/>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4" name="直接连接符 373">
                <a:extLst>
                  <a:ext uri="{FF2B5EF4-FFF2-40B4-BE49-F238E27FC236}">
                    <a16:creationId xmlns:a16="http://schemas.microsoft.com/office/drawing/2014/main" xmlns="" id="{A75BB9F3-020F-463D-81DD-62F589B62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5" name="直接连接符 374">
                <a:extLst>
                  <a:ext uri="{FF2B5EF4-FFF2-40B4-BE49-F238E27FC236}">
                    <a16:creationId xmlns:a16="http://schemas.microsoft.com/office/drawing/2014/main" xmlns="" id="{77AB423B-F8A7-4D3B-805D-9137751EADF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6" name="直接连接符 375">
                <a:extLst>
                  <a:ext uri="{FF2B5EF4-FFF2-40B4-BE49-F238E27FC236}">
                    <a16:creationId xmlns:a16="http://schemas.microsoft.com/office/drawing/2014/main" xmlns="" id="{14360F77-B9D8-4038-9D20-823FA47207F5}"/>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7" name="直接连接符 376">
                <a:extLst>
                  <a:ext uri="{FF2B5EF4-FFF2-40B4-BE49-F238E27FC236}">
                    <a16:creationId xmlns:a16="http://schemas.microsoft.com/office/drawing/2014/main" xmlns="" id="{D5D16320-EE33-4439-95A8-C7FD1E20E551}"/>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8" name="直接连接符 377">
                <a:extLst>
                  <a:ext uri="{FF2B5EF4-FFF2-40B4-BE49-F238E27FC236}">
                    <a16:creationId xmlns:a16="http://schemas.microsoft.com/office/drawing/2014/main" xmlns="" id="{0EF16C45-A6B6-4C60-848C-C467F4F70281}"/>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93" name="文本框 321">
            <a:extLst>
              <a:ext uri="{FF2B5EF4-FFF2-40B4-BE49-F238E27FC236}">
                <a16:creationId xmlns:a16="http://schemas.microsoft.com/office/drawing/2014/main" xmlns="" id="{625E3629-534C-44AB-8008-C4B9A9F9CC43}"/>
              </a:ext>
            </a:extLst>
          </p:cNvPr>
          <p:cNvSpPr txBox="1"/>
          <p:nvPr/>
        </p:nvSpPr>
        <p:spPr>
          <a:xfrm>
            <a:off x="8195867" y="4980951"/>
            <a:ext cx="2236510"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通信图（协作图）</a:t>
            </a:r>
            <a:endParaRPr lang="zh-CN" altLang="en-US" sz="2000" b="1" dirty="0">
              <a:solidFill>
                <a:schemeClr val="bg1"/>
              </a:solidFill>
              <a:latin typeface="Berlin Sans FB Demi" panose="020E0802020502020306" pitchFamily="34" charset="0"/>
            </a:endParaRPr>
          </a:p>
        </p:txBody>
      </p:sp>
      <p:sp>
        <p:nvSpPr>
          <p:cNvPr id="394" name="文本框 322">
            <a:extLst>
              <a:ext uri="{FF2B5EF4-FFF2-40B4-BE49-F238E27FC236}">
                <a16:creationId xmlns:a16="http://schemas.microsoft.com/office/drawing/2014/main" xmlns="" id="{62643431-9D75-4312-9402-2FE3BD1354A6}"/>
              </a:ext>
            </a:extLst>
          </p:cNvPr>
          <p:cNvSpPr txBox="1"/>
          <p:nvPr/>
        </p:nvSpPr>
        <p:spPr>
          <a:xfrm>
            <a:off x="9129275" y="5733340"/>
            <a:ext cx="954107" cy="400110"/>
          </a:xfrm>
          <a:prstGeom prst="rect">
            <a:avLst/>
          </a:prstGeom>
          <a:noFill/>
        </p:spPr>
        <p:txBody>
          <a:bodyPr wrap="none" rtlCol="0">
            <a:spAutoFit/>
          </a:bodyPr>
          <a:lstStyle/>
          <a:p>
            <a:r>
              <a:rPr lang="zh-CN" altLang="en-US" sz="2000" b="1" dirty="0" smtClean="0">
                <a:solidFill>
                  <a:schemeClr val="bg1"/>
                </a:solidFill>
                <a:latin typeface="Berlin Sans FB Demi" panose="020E0802020502020306" pitchFamily="34" charset="0"/>
              </a:rPr>
              <a:t>部署图</a:t>
            </a:r>
            <a:endParaRPr lang="zh-CN" altLang="en-US" sz="2000" b="1" dirty="0">
              <a:solidFill>
                <a:schemeClr val="bg1"/>
              </a:solidFill>
              <a:latin typeface="Berlin Sans FB Demi" panose="020E0802020502020306" pitchFamily="34" charset="0"/>
            </a:endParaRPr>
          </a:p>
        </p:txBody>
      </p:sp>
      <p:sp>
        <p:nvSpPr>
          <p:cNvPr id="395" name="文本框 326">
            <a:extLst>
              <a:ext uri="{FF2B5EF4-FFF2-40B4-BE49-F238E27FC236}">
                <a16:creationId xmlns:a16="http://schemas.microsoft.com/office/drawing/2014/main" xmlns="" id="{EF0A8C2F-F1D0-40D5-BE96-E38676059B0B}"/>
              </a:ext>
            </a:extLst>
          </p:cNvPr>
          <p:cNvSpPr txBox="1"/>
          <p:nvPr/>
        </p:nvSpPr>
        <p:spPr>
          <a:xfrm>
            <a:off x="6879312" y="4959721"/>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5</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
        <p:nvSpPr>
          <p:cNvPr id="396" name="文本框 327">
            <a:extLst>
              <a:ext uri="{FF2B5EF4-FFF2-40B4-BE49-F238E27FC236}">
                <a16:creationId xmlns:a16="http://schemas.microsoft.com/office/drawing/2014/main" xmlns="" id="{E5C9D7F1-5BDC-4E51-999E-CFAECD8C28AC}"/>
              </a:ext>
            </a:extLst>
          </p:cNvPr>
          <p:cNvSpPr txBox="1"/>
          <p:nvPr/>
        </p:nvSpPr>
        <p:spPr>
          <a:xfrm>
            <a:off x="10741329" y="4877547"/>
            <a:ext cx="737702" cy="1169551"/>
          </a:xfrm>
          <a:prstGeom prst="rect">
            <a:avLst/>
          </a:prstGeom>
          <a:noFill/>
        </p:spPr>
        <p:txBody>
          <a:bodyPr wrap="none" rtlCol="0">
            <a:spAutoFit/>
          </a:bodyPr>
          <a:lstStyle/>
          <a:p>
            <a:r>
              <a:rPr lang="en-US" altLang="zh-CN" sz="7000" b="1" dirty="0">
                <a:solidFill>
                  <a:srgbClr val="869BA0"/>
                </a:solidFill>
                <a:latin typeface="微软雅黑" panose="020B0503020204020204" pitchFamily="34" charset="-122"/>
                <a:ea typeface="微软雅黑" panose="020B0503020204020204" pitchFamily="34" charset="-122"/>
              </a:rPr>
              <a:t>6</a:t>
            </a:r>
            <a:endParaRPr lang="zh-CN" altLang="en-US" sz="7000" b="1" dirty="0">
              <a:solidFill>
                <a:srgbClr val="869B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69359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3000" fill="hold"/>
                                        <p:tgtEl>
                                          <p:spTgt spid="7"/>
                                        </p:tgtEl>
                                        <p:attrNameLst>
                                          <p:attrName>ppt_w</p:attrName>
                                        </p:attrNameLst>
                                      </p:cBhvr>
                                      <p:tavLst>
                                        <p:tav tm="0">
                                          <p:val>
                                            <p:fltVal val="0"/>
                                          </p:val>
                                        </p:tav>
                                        <p:tav tm="100000">
                                          <p:val>
                                            <p:strVal val="#ppt_w"/>
                                          </p:val>
                                        </p:tav>
                                      </p:tavLst>
                                    </p:anim>
                                    <p:anim calcmode="lin" valueType="num">
                                      <p:cBhvr>
                                        <p:cTn id="15" dur="3000" fill="hold"/>
                                        <p:tgtEl>
                                          <p:spTgt spid="7"/>
                                        </p:tgtEl>
                                        <p:attrNameLst>
                                          <p:attrName>ppt_h</p:attrName>
                                        </p:attrNameLst>
                                      </p:cBhvr>
                                      <p:tavLst>
                                        <p:tav tm="0">
                                          <p:val>
                                            <p:fltVal val="0"/>
                                          </p:val>
                                        </p:tav>
                                        <p:tav tm="100000">
                                          <p:val>
                                            <p:strVal val="#ppt_h"/>
                                          </p:val>
                                        </p:tav>
                                      </p:tavLst>
                                    </p:anim>
                                    <p:anim calcmode="lin" valueType="num">
                                      <p:cBhvr>
                                        <p:cTn id="16" dur="3000" fill="hold"/>
                                        <p:tgtEl>
                                          <p:spTgt spid="7"/>
                                        </p:tgtEl>
                                        <p:attrNameLst>
                                          <p:attrName>style.rotation</p:attrName>
                                        </p:attrNameLst>
                                      </p:cBhvr>
                                      <p:tavLst>
                                        <p:tav tm="0">
                                          <p:val>
                                            <p:fltVal val="360"/>
                                          </p:val>
                                        </p:tav>
                                        <p:tav tm="100000">
                                          <p:val>
                                            <p:fltVal val="0"/>
                                          </p:val>
                                        </p:tav>
                                      </p:tavLst>
                                    </p:anim>
                                    <p:animEffect transition="in" filter="fade">
                                      <p:cBhvr>
                                        <p:cTn id="17" dur="3000"/>
                                        <p:tgtEl>
                                          <p:spTgt spid="7"/>
                                        </p:tgtEl>
                                      </p:cBhvr>
                                    </p:animEffect>
                                  </p:childTnLst>
                                </p:cTn>
                              </p:par>
                            </p:childTnLst>
                          </p:cTn>
                        </p:par>
                        <p:par>
                          <p:cTn id="18" fill="hold">
                            <p:stCondLst>
                              <p:cond delay="3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9"/>
                                        </p:tgtEl>
                                        <p:attrNameLst>
                                          <p:attrName>ppt_y</p:attrName>
                                        </p:attrNameLst>
                                      </p:cBhvr>
                                      <p:tavLst>
                                        <p:tav tm="0">
                                          <p:val>
                                            <p:strVal val="#ppt_y"/>
                                          </p:val>
                                        </p:tav>
                                        <p:tav tm="100000">
                                          <p:val>
                                            <p:strVal val="#ppt_y"/>
                                          </p:val>
                                        </p:tav>
                                      </p:tavLst>
                                    </p:anim>
                                    <p:anim calcmode="lin" valueType="num">
                                      <p:cBhvr>
                                        <p:cTn id="23"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9"/>
                                        </p:tgtEl>
                                      </p:cBhvr>
                                    </p:animEffect>
                                  </p:childTnLst>
                                </p:cTn>
                              </p:par>
                            </p:childTnLst>
                          </p:cTn>
                        </p:par>
                        <p:par>
                          <p:cTn id="26" fill="hold">
                            <p:stCondLst>
                              <p:cond delay="4050"/>
                            </p:stCondLst>
                            <p:childTnLst>
                              <p:par>
                                <p:cTn id="27" presetID="49" presetClass="entr" presetSubtype="0" decel="100000" fill="hold" nodeType="afterEffect">
                                  <p:stCondLst>
                                    <p:cond delay="0"/>
                                  </p:stCondLst>
                                  <p:childTnLst>
                                    <p:set>
                                      <p:cBhvr>
                                        <p:cTn id="28" dur="1" fill="hold">
                                          <p:stCondLst>
                                            <p:cond delay="0"/>
                                          </p:stCondLst>
                                        </p:cTn>
                                        <p:tgtEl>
                                          <p:spTgt spid="186"/>
                                        </p:tgtEl>
                                        <p:attrNameLst>
                                          <p:attrName>style.visibility</p:attrName>
                                        </p:attrNameLst>
                                      </p:cBhvr>
                                      <p:to>
                                        <p:strVal val="visible"/>
                                      </p:to>
                                    </p:set>
                                    <p:anim calcmode="lin" valueType="num">
                                      <p:cBhvr>
                                        <p:cTn id="29" dur="500" fill="hold"/>
                                        <p:tgtEl>
                                          <p:spTgt spid="186"/>
                                        </p:tgtEl>
                                        <p:attrNameLst>
                                          <p:attrName>ppt_w</p:attrName>
                                        </p:attrNameLst>
                                      </p:cBhvr>
                                      <p:tavLst>
                                        <p:tav tm="0">
                                          <p:val>
                                            <p:fltVal val="0"/>
                                          </p:val>
                                        </p:tav>
                                        <p:tav tm="100000">
                                          <p:val>
                                            <p:strVal val="#ppt_w"/>
                                          </p:val>
                                        </p:tav>
                                      </p:tavLst>
                                    </p:anim>
                                    <p:anim calcmode="lin" valueType="num">
                                      <p:cBhvr>
                                        <p:cTn id="30" dur="500" fill="hold"/>
                                        <p:tgtEl>
                                          <p:spTgt spid="186"/>
                                        </p:tgtEl>
                                        <p:attrNameLst>
                                          <p:attrName>ppt_h</p:attrName>
                                        </p:attrNameLst>
                                      </p:cBhvr>
                                      <p:tavLst>
                                        <p:tav tm="0">
                                          <p:val>
                                            <p:fltVal val="0"/>
                                          </p:val>
                                        </p:tav>
                                        <p:tav tm="100000">
                                          <p:val>
                                            <p:strVal val="#ppt_h"/>
                                          </p:val>
                                        </p:tav>
                                      </p:tavLst>
                                    </p:anim>
                                    <p:anim calcmode="lin" valueType="num">
                                      <p:cBhvr>
                                        <p:cTn id="31" dur="500" fill="hold"/>
                                        <p:tgtEl>
                                          <p:spTgt spid="186"/>
                                        </p:tgtEl>
                                        <p:attrNameLst>
                                          <p:attrName>style.rotation</p:attrName>
                                        </p:attrNameLst>
                                      </p:cBhvr>
                                      <p:tavLst>
                                        <p:tav tm="0">
                                          <p:val>
                                            <p:fltVal val="360"/>
                                          </p:val>
                                        </p:tav>
                                        <p:tav tm="100000">
                                          <p:val>
                                            <p:fltVal val="0"/>
                                          </p:val>
                                        </p:tav>
                                      </p:tavLst>
                                    </p:anim>
                                    <p:animEffect transition="in" filter="fade">
                                      <p:cBhvr>
                                        <p:cTn id="32" dur="500"/>
                                        <p:tgtEl>
                                          <p:spTgt spid="186"/>
                                        </p:tgtEl>
                                      </p:cBhvr>
                                    </p:animEffect>
                                  </p:childTnLst>
                                </p:cTn>
                              </p:par>
                            </p:childTnLst>
                          </p:cTn>
                        </p:par>
                        <p:par>
                          <p:cTn id="33" fill="hold">
                            <p:stCondLst>
                              <p:cond delay="4550"/>
                            </p:stCondLst>
                            <p:childTnLst>
                              <p:par>
                                <p:cTn id="34" presetID="10" presetClass="entr" presetSubtype="0" fill="hold" grpId="0" nodeType="afterEffect">
                                  <p:stCondLst>
                                    <p:cond delay="0"/>
                                  </p:stCondLst>
                                  <p:childTnLst>
                                    <p:set>
                                      <p:cBhvr>
                                        <p:cTn id="35" dur="1" fill="hold">
                                          <p:stCondLst>
                                            <p:cond delay="0"/>
                                          </p:stCondLst>
                                        </p:cTn>
                                        <p:tgtEl>
                                          <p:spTgt spid="325"/>
                                        </p:tgtEl>
                                        <p:attrNameLst>
                                          <p:attrName>style.visibility</p:attrName>
                                        </p:attrNameLst>
                                      </p:cBhvr>
                                      <p:to>
                                        <p:strVal val="visible"/>
                                      </p:to>
                                    </p:set>
                                    <p:animEffect transition="in" filter="fade">
                                      <p:cBhvr>
                                        <p:cTn id="36" dur="500"/>
                                        <p:tgtEl>
                                          <p:spTgt spid="3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5"/>
                                        </p:tgtEl>
                                        <p:attrNameLst>
                                          <p:attrName>style.visibility</p:attrName>
                                        </p:attrNameLst>
                                      </p:cBhvr>
                                      <p:to>
                                        <p:strVal val="visible"/>
                                      </p:to>
                                    </p:set>
                                    <p:animEffect transition="in" filter="fade">
                                      <p:cBhvr>
                                        <p:cTn id="39" dur="500"/>
                                        <p:tgtEl>
                                          <p:spTgt spid="185"/>
                                        </p:tgtEl>
                                      </p:cBhvr>
                                    </p:animEffect>
                                  </p:childTnLst>
                                </p:cTn>
                              </p:par>
                            </p:childTnLst>
                          </p:cTn>
                        </p:par>
                        <p:par>
                          <p:cTn id="40" fill="hold">
                            <p:stCondLst>
                              <p:cond delay="5050"/>
                            </p:stCondLst>
                            <p:childTnLst>
                              <p:par>
                                <p:cTn id="41" presetID="49" presetClass="entr" presetSubtype="0" decel="100000" fill="hold" nodeType="afterEffect">
                                  <p:stCondLst>
                                    <p:cond delay="0"/>
                                  </p:stCondLst>
                                  <p:childTnLst>
                                    <p:set>
                                      <p:cBhvr>
                                        <p:cTn id="42" dur="1" fill="hold">
                                          <p:stCondLst>
                                            <p:cond delay="0"/>
                                          </p:stCondLst>
                                        </p:cTn>
                                        <p:tgtEl>
                                          <p:spTgt spid="220"/>
                                        </p:tgtEl>
                                        <p:attrNameLst>
                                          <p:attrName>style.visibility</p:attrName>
                                        </p:attrNameLst>
                                      </p:cBhvr>
                                      <p:to>
                                        <p:strVal val="visible"/>
                                      </p:to>
                                    </p:set>
                                    <p:anim calcmode="lin" valueType="num">
                                      <p:cBhvr>
                                        <p:cTn id="43" dur="500" fill="hold"/>
                                        <p:tgtEl>
                                          <p:spTgt spid="220"/>
                                        </p:tgtEl>
                                        <p:attrNameLst>
                                          <p:attrName>ppt_w</p:attrName>
                                        </p:attrNameLst>
                                      </p:cBhvr>
                                      <p:tavLst>
                                        <p:tav tm="0">
                                          <p:val>
                                            <p:fltVal val="0"/>
                                          </p:val>
                                        </p:tav>
                                        <p:tav tm="100000">
                                          <p:val>
                                            <p:strVal val="#ppt_w"/>
                                          </p:val>
                                        </p:tav>
                                      </p:tavLst>
                                    </p:anim>
                                    <p:anim calcmode="lin" valueType="num">
                                      <p:cBhvr>
                                        <p:cTn id="44" dur="500" fill="hold"/>
                                        <p:tgtEl>
                                          <p:spTgt spid="220"/>
                                        </p:tgtEl>
                                        <p:attrNameLst>
                                          <p:attrName>ppt_h</p:attrName>
                                        </p:attrNameLst>
                                      </p:cBhvr>
                                      <p:tavLst>
                                        <p:tav tm="0">
                                          <p:val>
                                            <p:fltVal val="0"/>
                                          </p:val>
                                        </p:tav>
                                        <p:tav tm="100000">
                                          <p:val>
                                            <p:strVal val="#ppt_h"/>
                                          </p:val>
                                        </p:tav>
                                      </p:tavLst>
                                    </p:anim>
                                    <p:anim calcmode="lin" valueType="num">
                                      <p:cBhvr>
                                        <p:cTn id="45" dur="500" fill="hold"/>
                                        <p:tgtEl>
                                          <p:spTgt spid="220"/>
                                        </p:tgtEl>
                                        <p:attrNameLst>
                                          <p:attrName>style.rotation</p:attrName>
                                        </p:attrNameLst>
                                      </p:cBhvr>
                                      <p:tavLst>
                                        <p:tav tm="0">
                                          <p:val>
                                            <p:fltVal val="360"/>
                                          </p:val>
                                        </p:tav>
                                        <p:tav tm="100000">
                                          <p:val>
                                            <p:fltVal val="0"/>
                                          </p:val>
                                        </p:tav>
                                      </p:tavLst>
                                    </p:anim>
                                    <p:animEffect transition="in" filter="fade">
                                      <p:cBhvr>
                                        <p:cTn id="46" dur="500"/>
                                        <p:tgtEl>
                                          <p:spTgt spid="220"/>
                                        </p:tgtEl>
                                      </p:cBhvr>
                                    </p:animEffect>
                                  </p:childTnLst>
                                </p:cTn>
                              </p:par>
                            </p:childTnLst>
                          </p:cTn>
                        </p:par>
                        <p:par>
                          <p:cTn id="47" fill="hold">
                            <p:stCondLst>
                              <p:cond delay="5550"/>
                            </p:stCondLst>
                            <p:childTnLst>
                              <p:par>
                                <p:cTn id="48" presetID="10" presetClass="entr" presetSubtype="0" fill="hold" grpId="0" nodeType="afterEffect">
                                  <p:stCondLst>
                                    <p:cond delay="0"/>
                                  </p:stCondLst>
                                  <p:childTnLst>
                                    <p:set>
                                      <p:cBhvr>
                                        <p:cTn id="49" dur="1" fill="hold">
                                          <p:stCondLst>
                                            <p:cond delay="0"/>
                                          </p:stCondLst>
                                        </p:cTn>
                                        <p:tgtEl>
                                          <p:spTgt spid="326"/>
                                        </p:tgtEl>
                                        <p:attrNameLst>
                                          <p:attrName>style.visibility</p:attrName>
                                        </p:attrNameLst>
                                      </p:cBhvr>
                                      <p:to>
                                        <p:strVal val="visible"/>
                                      </p:to>
                                    </p:set>
                                    <p:animEffect transition="in" filter="fade">
                                      <p:cBhvr>
                                        <p:cTn id="50" dur="500"/>
                                        <p:tgtEl>
                                          <p:spTgt spid="326"/>
                                        </p:tgtEl>
                                      </p:cBhvr>
                                    </p:animEffect>
                                  </p:childTnLst>
                                </p:cTn>
                              </p:par>
                              <p:par>
                                <p:cTn id="51" presetID="42" presetClass="entr" presetSubtype="0" fill="hold" grpId="0" nodeType="withEffect">
                                  <p:stCondLst>
                                    <p:cond delay="0"/>
                                  </p:stCondLst>
                                  <p:childTnLst>
                                    <p:set>
                                      <p:cBhvr>
                                        <p:cTn id="52" dur="1" fill="hold">
                                          <p:stCondLst>
                                            <p:cond delay="0"/>
                                          </p:stCondLst>
                                        </p:cTn>
                                        <p:tgtEl>
                                          <p:spTgt spid="324"/>
                                        </p:tgtEl>
                                        <p:attrNameLst>
                                          <p:attrName>style.visibility</p:attrName>
                                        </p:attrNameLst>
                                      </p:cBhvr>
                                      <p:to>
                                        <p:strVal val="visible"/>
                                      </p:to>
                                    </p:set>
                                    <p:animEffect transition="in" filter="fade">
                                      <p:cBhvr>
                                        <p:cTn id="53" dur="1000"/>
                                        <p:tgtEl>
                                          <p:spTgt spid="324"/>
                                        </p:tgtEl>
                                      </p:cBhvr>
                                    </p:animEffect>
                                    <p:anim calcmode="lin" valueType="num">
                                      <p:cBhvr>
                                        <p:cTn id="54" dur="1000" fill="hold"/>
                                        <p:tgtEl>
                                          <p:spTgt spid="324"/>
                                        </p:tgtEl>
                                        <p:attrNameLst>
                                          <p:attrName>ppt_x</p:attrName>
                                        </p:attrNameLst>
                                      </p:cBhvr>
                                      <p:tavLst>
                                        <p:tav tm="0">
                                          <p:val>
                                            <p:strVal val="#ppt_x"/>
                                          </p:val>
                                        </p:tav>
                                        <p:tav tm="100000">
                                          <p:val>
                                            <p:strVal val="#ppt_x"/>
                                          </p:val>
                                        </p:tav>
                                      </p:tavLst>
                                    </p:anim>
                                    <p:anim calcmode="lin" valueType="num">
                                      <p:cBhvr>
                                        <p:cTn id="55" dur="1000" fill="hold"/>
                                        <p:tgtEl>
                                          <p:spTgt spid="324"/>
                                        </p:tgtEl>
                                        <p:attrNameLst>
                                          <p:attrName>ppt_y</p:attrName>
                                        </p:attrNameLst>
                                      </p:cBhvr>
                                      <p:tavLst>
                                        <p:tav tm="0">
                                          <p:val>
                                            <p:strVal val="#ppt_y+.1"/>
                                          </p:val>
                                        </p:tav>
                                        <p:tav tm="100000">
                                          <p:val>
                                            <p:strVal val="#ppt_y"/>
                                          </p:val>
                                        </p:tav>
                                      </p:tavLst>
                                    </p:anim>
                                  </p:childTnLst>
                                </p:cTn>
                              </p:par>
                            </p:childTnLst>
                          </p:cTn>
                        </p:par>
                        <p:par>
                          <p:cTn id="56" fill="hold">
                            <p:stCondLst>
                              <p:cond delay="6550"/>
                            </p:stCondLst>
                            <p:childTnLst>
                              <p:par>
                                <p:cTn id="57" presetID="49" presetClass="entr" presetSubtype="0" decel="100000" fill="hold" nodeType="afterEffect">
                                  <p:stCondLst>
                                    <p:cond delay="0"/>
                                  </p:stCondLst>
                                  <p:childTnLst>
                                    <p:set>
                                      <p:cBhvr>
                                        <p:cTn id="58" dur="1" fill="hold">
                                          <p:stCondLst>
                                            <p:cond delay="0"/>
                                          </p:stCondLst>
                                        </p:cTn>
                                        <p:tgtEl>
                                          <p:spTgt spid="254"/>
                                        </p:tgtEl>
                                        <p:attrNameLst>
                                          <p:attrName>style.visibility</p:attrName>
                                        </p:attrNameLst>
                                      </p:cBhvr>
                                      <p:to>
                                        <p:strVal val="visible"/>
                                      </p:to>
                                    </p:set>
                                    <p:anim calcmode="lin" valueType="num">
                                      <p:cBhvr>
                                        <p:cTn id="59" dur="500" fill="hold"/>
                                        <p:tgtEl>
                                          <p:spTgt spid="254"/>
                                        </p:tgtEl>
                                        <p:attrNameLst>
                                          <p:attrName>ppt_w</p:attrName>
                                        </p:attrNameLst>
                                      </p:cBhvr>
                                      <p:tavLst>
                                        <p:tav tm="0">
                                          <p:val>
                                            <p:fltVal val="0"/>
                                          </p:val>
                                        </p:tav>
                                        <p:tav tm="100000">
                                          <p:val>
                                            <p:strVal val="#ppt_w"/>
                                          </p:val>
                                        </p:tav>
                                      </p:tavLst>
                                    </p:anim>
                                    <p:anim calcmode="lin" valueType="num">
                                      <p:cBhvr>
                                        <p:cTn id="60" dur="500" fill="hold"/>
                                        <p:tgtEl>
                                          <p:spTgt spid="254"/>
                                        </p:tgtEl>
                                        <p:attrNameLst>
                                          <p:attrName>ppt_h</p:attrName>
                                        </p:attrNameLst>
                                      </p:cBhvr>
                                      <p:tavLst>
                                        <p:tav tm="0">
                                          <p:val>
                                            <p:fltVal val="0"/>
                                          </p:val>
                                        </p:tav>
                                        <p:tav tm="100000">
                                          <p:val>
                                            <p:strVal val="#ppt_h"/>
                                          </p:val>
                                        </p:tav>
                                      </p:tavLst>
                                    </p:anim>
                                    <p:anim calcmode="lin" valueType="num">
                                      <p:cBhvr>
                                        <p:cTn id="61" dur="500" fill="hold"/>
                                        <p:tgtEl>
                                          <p:spTgt spid="254"/>
                                        </p:tgtEl>
                                        <p:attrNameLst>
                                          <p:attrName>style.rotation</p:attrName>
                                        </p:attrNameLst>
                                      </p:cBhvr>
                                      <p:tavLst>
                                        <p:tav tm="0">
                                          <p:val>
                                            <p:fltVal val="360"/>
                                          </p:val>
                                        </p:tav>
                                        <p:tav tm="100000">
                                          <p:val>
                                            <p:fltVal val="0"/>
                                          </p:val>
                                        </p:tav>
                                      </p:tavLst>
                                    </p:anim>
                                    <p:animEffect transition="in" filter="fade">
                                      <p:cBhvr>
                                        <p:cTn id="62" dur="500"/>
                                        <p:tgtEl>
                                          <p:spTgt spid="254"/>
                                        </p:tgtEl>
                                      </p:cBhvr>
                                    </p:animEffect>
                                  </p:childTnLst>
                                </p:cTn>
                              </p:par>
                            </p:childTnLst>
                          </p:cTn>
                        </p:par>
                        <p:par>
                          <p:cTn id="63" fill="hold">
                            <p:stCondLst>
                              <p:cond delay="7050"/>
                            </p:stCondLst>
                            <p:childTnLst>
                              <p:par>
                                <p:cTn id="64" presetID="10" presetClass="entr" presetSubtype="0" fill="hold" grpId="0" nodeType="afterEffect">
                                  <p:stCondLst>
                                    <p:cond delay="0"/>
                                  </p:stCondLst>
                                  <p:childTnLst>
                                    <p:set>
                                      <p:cBhvr>
                                        <p:cTn id="65" dur="1" fill="hold">
                                          <p:stCondLst>
                                            <p:cond delay="0"/>
                                          </p:stCondLst>
                                        </p:cTn>
                                        <p:tgtEl>
                                          <p:spTgt spid="327"/>
                                        </p:tgtEl>
                                        <p:attrNameLst>
                                          <p:attrName>style.visibility</p:attrName>
                                        </p:attrNameLst>
                                      </p:cBhvr>
                                      <p:to>
                                        <p:strVal val="visible"/>
                                      </p:to>
                                    </p:set>
                                    <p:animEffect transition="in" filter="fade">
                                      <p:cBhvr>
                                        <p:cTn id="66" dur="500"/>
                                        <p:tgtEl>
                                          <p:spTgt spid="327"/>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22"/>
                                        </p:tgtEl>
                                        <p:attrNameLst>
                                          <p:attrName>style.visibility</p:attrName>
                                        </p:attrNameLst>
                                      </p:cBhvr>
                                      <p:to>
                                        <p:strVal val="visible"/>
                                      </p:to>
                                    </p:set>
                                    <p:animEffect transition="in" filter="fade">
                                      <p:cBhvr>
                                        <p:cTn id="69" dur="1000"/>
                                        <p:tgtEl>
                                          <p:spTgt spid="322"/>
                                        </p:tgtEl>
                                      </p:cBhvr>
                                    </p:animEffect>
                                    <p:anim calcmode="lin" valueType="num">
                                      <p:cBhvr>
                                        <p:cTn id="70" dur="1000" fill="hold"/>
                                        <p:tgtEl>
                                          <p:spTgt spid="322"/>
                                        </p:tgtEl>
                                        <p:attrNameLst>
                                          <p:attrName>ppt_x</p:attrName>
                                        </p:attrNameLst>
                                      </p:cBhvr>
                                      <p:tavLst>
                                        <p:tav tm="0">
                                          <p:val>
                                            <p:strVal val="#ppt_x"/>
                                          </p:val>
                                        </p:tav>
                                        <p:tav tm="100000">
                                          <p:val>
                                            <p:strVal val="#ppt_x"/>
                                          </p:val>
                                        </p:tav>
                                      </p:tavLst>
                                    </p:anim>
                                    <p:anim calcmode="lin" valueType="num">
                                      <p:cBhvr>
                                        <p:cTn id="71" dur="1000" fill="hold"/>
                                        <p:tgtEl>
                                          <p:spTgt spid="322"/>
                                        </p:tgtEl>
                                        <p:attrNameLst>
                                          <p:attrName>ppt_y</p:attrName>
                                        </p:attrNameLst>
                                      </p:cBhvr>
                                      <p:tavLst>
                                        <p:tav tm="0">
                                          <p:val>
                                            <p:strVal val="#ppt_y+.1"/>
                                          </p:val>
                                        </p:tav>
                                        <p:tav tm="100000">
                                          <p:val>
                                            <p:strVal val="#ppt_y"/>
                                          </p:val>
                                        </p:tav>
                                      </p:tavLst>
                                    </p:anim>
                                  </p:childTnLst>
                                </p:cTn>
                              </p:par>
                            </p:childTnLst>
                          </p:cTn>
                        </p:par>
                        <p:par>
                          <p:cTn id="72" fill="hold">
                            <p:stCondLst>
                              <p:cond delay="8050"/>
                            </p:stCondLst>
                            <p:childTnLst>
                              <p:par>
                                <p:cTn id="73" presetID="49" presetClass="entr" presetSubtype="0" decel="100000" fill="hold" nodeType="afterEffect">
                                  <p:stCondLst>
                                    <p:cond delay="0"/>
                                  </p:stCondLst>
                                  <p:childTnLst>
                                    <p:set>
                                      <p:cBhvr>
                                        <p:cTn id="74" dur="1" fill="hold">
                                          <p:stCondLst>
                                            <p:cond delay="0"/>
                                          </p:stCondLst>
                                        </p:cTn>
                                        <p:tgtEl>
                                          <p:spTgt spid="288"/>
                                        </p:tgtEl>
                                        <p:attrNameLst>
                                          <p:attrName>style.visibility</p:attrName>
                                        </p:attrNameLst>
                                      </p:cBhvr>
                                      <p:to>
                                        <p:strVal val="visible"/>
                                      </p:to>
                                    </p:set>
                                    <p:anim calcmode="lin" valueType="num">
                                      <p:cBhvr>
                                        <p:cTn id="75" dur="500" fill="hold"/>
                                        <p:tgtEl>
                                          <p:spTgt spid="288"/>
                                        </p:tgtEl>
                                        <p:attrNameLst>
                                          <p:attrName>ppt_w</p:attrName>
                                        </p:attrNameLst>
                                      </p:cBhvr>
                                      <p:tavLst>
                                        <p:tav tm="0">
                                          <p:val>
                                            <p:fltVal val="0"/>
                                          </p:val>
                                        </p:tav>
                                        <p:tav tm="100000">
                                          <p:val>
                                            <p:strVal val="#ppt_w"/>
                                          </p:val>
                                        </p:tav>
                                      </p:tavLst>
                                    </p:anim>
                                    <p:anim calcmode="lin" valueType="num">
                                      <p:cBhvr>
                                        <p:cTn id="76" dur="500" fill="hold"/>
                                        <p:tgtEl>
                                          <p:spTgt spid="288"/>
                                        </p:tgtEl>
                                        <p:attrNameLst>
                                          <p:attrName>ppt_h</p:attrName>
                                        </p:attrNameLst>
                                      </p:cBhvr>
                                      <p:tavLst>
                                        <p:tav tm="0">
                                          <p:val>
                                            <p:fltVal val="0"/>
                                          </p:val>
                                        </p:tav>
                                        <p:tav tm="100000">
                                          <p:val>
                                            <p:strVal val="#ppt_h"/>
                                          </p:val>
                                        </p:tav>
                                      </p:tavLst>
                                    </p:anim>
                                    <p:anim calcmode="lin" valueType="num">
                                      <p:cBhvr>
                                        <p:cTn id="77" dur="500" fill="hold"/>
                                        <p:tgtEl>
                                          <p:spTgt spid="288"/>
                                        </p:tgtEl>
                                        <p:attrNameLst>
                                          <p:attrName>style.rotation</p:attrName>
                                        </p:attrNameLst>
                                      </p:cBhvr>
                                      <p:tavLst>
                                        <p:tav tm="0">
                                          <p:val>
                                            <p:fltVal val="360"/>
                                          </p:val>
                                        </p:tav>
                                        <p:tav tm="100000">
                                          <p:val>
                                            <p:fltVal val="0"/>
                                          </p:val>
                                        </p:tav>
                                      </p:tavLst>
                                    </p:anim>
                                    <p:animEffect transition="in" filter="fade">
                                      <p:cBhvr>
                                        <p:cTn id="78" dur="500"/>
                                        <p:tgtEl>
                                          <p:spTgt spid="288"/>
                                        </p:tgtEl>
                                      </p:cBhvr>
                                    </p:animEffect>
                                  </p:childTnLst>
                                </p:cTn>
                              </p:par>
                            </p:childTnLst>
                          </p:cTn>
                        </p:par>
                        <p:par>
                          <p:cTn id="79" fill="hold">
                            <p:stCondLst>
                              <p:cond delay="8550"/>
                            </p:stCondLst>
                            <p:childTnLst>
                              <p:par>
                                <p:cTn id="80" presetID="10" presetClass="entr" presetSubtype="0" fill="hold" grpId="0" nodeType="afterEffect">
                                  <p:stCondLst>
                                    <p:cond delay="0"/>
                                  </p:stCondLst>
                                  <p:childTnLst>
                                    <p:set>
                                      <p:cBhvr>
                                        <p:cTn id="81" dur="1" fill="hold">
                                          <p:stCondLst>
                                            <p:cond delay="0"/>
                                          </p:stCondLst>
                                        </p:cTn>
                                        <p:tgtEl>
                                          <p:spTgt spid="328"/>
                                        </p:tgtEl>
                                        <p:attrNameLst>
                                          <p:attrName>style.visibility</p:attrName>
                                        </p:attrNameLst>
                                      </p:cBhvr>
                                      <p:to>
                                        <p:strVal val="visible"/>
                                      </p:to>
                                    </p:set>
                                    <p:animEffect transition="in" filter="fade">
                                      <p:cBhvr>
                                        <p:cTn id="82" dur="500"/>
                                        <p:tgtEl>
                                          <p:spTgt spid="328"/>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1000"/>
                                        <p:tgtEl>
                                          <p:spTgt spid="323"/>
                                        </p:tgtEl>
                                      </p:cBhvr>
                                    </p:animEffect>
                                    <p:anim calcmode="lin" valueType="num">
                                      <p:cBhvr>
                                        <p:cTn id="86" dur="1000" fill="hold"/>
                                        <p:tgtEl>
                                          <p:spTgt spid="323"/>
                                        </p:tgtEl>
                                        <p:attrNameLst>
                                          <p:attrName>ppt_x</p:attrName>
                                        </p:attrNameLst>
                                      </p:cBhvr>
                                      <p:tavLst>
                                        <p:tav tm="0">
                                          <p:val>
                                            <p:strVal val="#ppt_x"/>
                                          </p:val>
                                        </p:tav>
                                        <p:tav tm="100000">
                                          <p:val>
                                            <p:strVal val="#ppt_x"/>
                                          </p:val>
                                        </p:tav>
                                      </p:tavLst>
                                    </p:anim>
                                    <p:anim calcmode="lin" valueType="num">
                                      <p:cBhvr>
                                        <p:cTn id="87" dur="1000" fill="hold"/>
                                        <p:tgtEl>
                                          <p:spTgt spid="323"/>
                                        </p:tgtEl>
                                        <p:attrNameLst>
                                          <p:attrName>ppt_y</p:attrName>
                                        </p:attrNameLst>
                                      </p:cBhvr>
                                      <p:tavLst>
                                        <p:tav tm="0">
                                          <p:val>
                                            <p:strVal val="#ppt_y+.1"/>
                                          </p:val>
                                        </p:tav>
                                        <p:tav tm="100000">
                                          <p:val>
                                            <p:strVal val="#ppt_y"/>
                                          </p:val>
                                        </p:tav>
                                      </p:tavLst>
                                    </p:anim>
                                  </p:childTnLst>
                                </p:cTn>
                              </p:par>
                            </p:childTnLst>
                          </p:cTn>
                        </p:par>
                        <p:par>
                          <p:cTn id="88" fill="hold">
                            <p:stCondLst>
                              <p:cond delay="9550"/>
                            </p:stCondLst>
                            <p:childTnLst>
                              <p:par>
                                <p:cTn id="89" presetID="49" presetClass="entr" presetSubtype="0" decel="100000" fill="hold" nodeType="afterEffect">
                                  <p:stCondLst>
                                    <p:cond delay="0"/>
                                  </p:stCondLst>
                                  <p:childTnLst>
                                    <p:set>
                                      <p:cBhvr>
                                        <p:cTn id="90" dur="1" fill="hold">
                                          <p:stCondLst>
                                            <p:cond delay="0"/>
                                          </p:stCondLst>
                                        </p:cTn>
                                        <p:tgtEl>
                                          <p:spTgt spid="181"/>
                                        </p:tgtEl>
                                        <p:attrNameLst>
                                          <p:attrName>style.visibility</p:attrName>
                                        </p:attrNameLst>
                                      </p:cBhvr>
                                      <p:to>
                                        <p:strVal val="visible"/>
                                      </p:to>
                                    </p:set>
                                    <p:anim calcmode="lin" valueType="num">
                                      <p:cBhvr>
                                        <p:cTn id="91" dur="500" fill="hold"/>
                                        <p:tgtEl>
                                          <p:spTgt spid="181"/>
                                        </p:tgtEl>
                                        <p:attrNameLst>
                                          <p:attrName>ppt_w</p:attrName>
                                        </p:attrNameLst>
                                      </p:cBhvr>
                                      <p:tavLst>
                                        <p:tav tm="0">
                                          <p:val>
                                            <p:fltVal val="0"/>
                                          </p:val>
                                        </p:tav>
                                        <p:tav tm="100000">
                                          <p:val>
                                            <p:strVal val="#ppt_w"/>
                                          </p:val>
                                        </p:tav>
                                      </p:tavLst>
                                    </p:anim>
                                    <p:anim calcmode="lin" valueType="num">
                                      <p:cBhvr>
                                        <p:cTn id="92" dur="500" fill="hold"/>
                                        <p:tgtEl>
                                          <p:spTgt spid="181"/>
                                        </p:tgtEl>
                                        <p:attrNameLst>
                                          <p:attrName>ppt_h</p:attrName>
                                        </p:attrNameLst>
                                      </p:cBhvr>
                                      <p:tavLst>
                                        <p:tav tm="0">
                                          <p:val>
                                            <p:fltVal val="0"/>
                                          </p:val>
                                        </p:tav>
                                        <p:tav tm="100000">
                                          <p:val>
                                            <p:strVal val="#ppt_h"/>
                                          </p:val>
                                        </p:tav>
                                      </p:tavLst>
                                    </p:anim>
                                    <p:anim calcmode="lin" valueType="num">
                                      <p:cBhvr>
                                        <p:cTn id="93" dur="500" fill="hold"/>
                                        <p:tgtEl>
                                          <p:spTgt spid="181"/>
                                        </p:tgtEl>
                                        <p:attrNameLst>
                                          <p:attrName>style.rotation</p:attrName>
                                        </p:attrNameLst>
                                      </p:cBhvr>
                                      <p:tavLst>
                                        <p:tav tm="0">
                                          <p:val>
                                            <p:fltVal val="360"/>
                                          </p:val>
                                        </p:tav>
                                        <p:tav tm="100000">
                                          <p:val>
                                            <p:fltVal val="0"/>
                                          </p:val>
                                        </p:tav>
                                      </p:tavLst>
                                    </p:anim>
                                    <p:animEffect transition="in" filter="fade">
                                      <p:cBhvr>
                                        <p:cTn id="94" dur="500"/>
                                        <p:tgtEl>
                                          <p:spTgt spid="181"/>
                                        </p:tgtEl>
                                      </p:cBhvr>
                                    </p:animEffect>
                                  </p:childTnLst>
                                </p:cTn>
                              </p:par>
                            </p:childTnLst>
                          </p:cTn>
                        </p:par>
                        <p:par>
                          <p:cTn id="95" fill="hold">
                            <p:stCondLst>
                              <p:cond delay="10050"/>
                            </p:stCondLst>
                            <p:childTnLst>
                              <p:par>
                                <p:cTn id="96" presetID="10" presetClass="entr" presetSubtype="0" fill="hold" grpId="0" nodeType="afterEffect">
                                  <p:stCondLst>
                                    <p:cond delay="0"/>
                                  </p:stCondLst>
                                  <p:childTnLst>
                                    <p:set>
                                      <p:cBhvr>
                                        <p:cTn id="97" dur="1" fill="hold">
                                          <p:stCondLst>
                                            <p:cond delay="0"/>
                                          </p:stCondLst>
                                        </p:cTn>
                                        <p:tgtEl>
                                          <p:spTgt spid="395"/>
                                        </p:tgtEl>
                                        <p:attrNameLst>
                                          <p:attrName>style.visibility</p:attrName>
                                        </p:attrNameLst>
                                      </p:cBhvr>
                                      <p:to>
                                        <p:strVal val="visible"/>
                                      </p:to>
                                    </p:set>
                                    <p:animEffect transition="in" filter="fade">
                                      <p:cBhvr>
                                        <p:cTn id="98" dur="500"/>
                                        <p:tgtEl>
                                          <p:spTgt spid="395"/>
                                        </p:tgtEl>
                                      </p:cBhvr>
                                    </p:animEffect>
                                  </p:childTnLst>
                                </p:cTn>
                              </p:par>
                              <p:par>
                                <p:cTn id="99" presetID="42" presetClass="entr" presetSubtype="0" fill="hold" grpId="0" nodeType="withEffect">
                                  <p:stCondLst>
                                    <p:cond delay="0"/>
                                  </p:stCondLst>
                                  <p:childTnLst>
                                    <p:set>
                                      <p:cBhvr>
                                        <p:cTn id="100" dur="1" fill="hold">
                                          <p:stCondLst>
                                            <p:cond delay="0"/>
                                          </p:stCondLst>
                                        </p:cTn>
                                        <p:tgtEl>
                                          <p:spTgt spid="393"/>
                                        </p:tgtEl>
                                        <p:attrNameLst>
                                          <p:attrName>style.visibility</p:attrName>
                                        </p:attrNameLst>
                                      </p:cBhvr>
                                      <p:to>
                                        <p:strVal val="visible"/>
                                      </p:to>
                                    </p:set>
                                    <p:animEffect transition="in" filter="fade">
                                      <p:cBhvr>
                                        <p:cTn id="101" dur="1000"/>
                                        <p:tgtEl>
                                          <p:spTgt spid="393"/>
                                        </p:tgtEl>
                                      </p:cBhvr>
                                    </p:animEffect>
                                    <p:anim calcmode="lin" valueType="num">
                                      <p:cBhvr>
                                        <p:cTn id="102" dur="1000" fill="hold"/>
                                        <p:tgtEl>
                                          <p:spTgt spid="393"/>
                                        </p:tgtEl>
                                        <p:attrNameLst>
                                          <p:attrName>ppt_x</p:attrName>
                                        </p:attrNameLst>
                                      </p:cBhvr>
                                      <p:tavLst>
                                        <p:tav tm="0">
                                          <p:val>
                                            <p:strVal val="#ppt_x"/>
                                          </p:val>
                                        </p:tav>
                                        <p:tav tm="100000">
                                          <p:val>
                                            <p:strVal val="#ppt_x"/>
                                          </p:val>
                                        </p:tav>
                                      </p:tavLst>
                                    </p:anim>
                                    <p:anim calcmode="lin" valueType="num">
                                      <p:cBhvr>
                                        <p:cTn id="103" dur="1000" fill="hold"/>
                                        <p:tgtEl>
                                          <p:spTgt spid="393"/>
                                        </p:tgtEl>
                                        <p:attrNameLst>
                                          <p:attrName>ppt_y</p:attrName>
                                        </p:attrNameLst>
                                      </p:cBhvr>
                                      <p:tavLst>
                                        <p:tav tm="0">
                                          <p:val>
                                            <p:strVal val="#ppt_y+.1"/>
                                          </p:val>
                                        </p:tav>
                                        <p:tav tm="100000">
                                          <p:val>
                                            <p:strVal val="#ppt_y"/>
                                          </p:val>
                                        </p:tav>
                                      </p:tavLst>
                                    </p:anim>
                                  </p:childTnLst>
                                </p:cTn>
                              </p:par>
                            </p:childTnLst>
                          </p:cTn>
                        </p:par>
                        <p:par>
                          <p:cTn id="104" fill="hold">
                            <p:stCondLst>
                              <p:cond delay="11050"/>
                            </p:stCondLst>
                            <p:childTnLst>
                              <p:par>
                                <p:cTn id="105" presetID="49" presetClass="entr" presetSubtype="0" decel="100000" fill="hold" nodeType="afterEffect">
                                  <p:stCondLst>
                                    <p:cond delay="0"/>
                                  </p:stCondLst>
                                  <p:childTnLst>
                                    <p:set>
                                      <p:cBhvr>
                                        <p:cTn id="106" dur="1" fill="hold">
                                          <p:stCondLst>
                                            <p:cond delay="0"/>
                                          </p:stCondLst>
                                        </p:cTn>
                                        <p:tgtEl>
                                          <p:spTgt spid="359"/>
                                        </p:tgtEl>
                                        <p:attrNameLst>
                                          <p:attrName>style.visibility</p:attrName>
                                        </p:attrNameLst>
                                      </p:cBhvr>
                                      <p:to>
                                        <p:strVal val="visible"/>
                                      </p:to>
                                    </p:set>
                                    <p:anim calcmode="lin" valueType="num">
                                      <p:cBhvr>
                                        <p:cTn id="107" dur="500" fill="hold"/>
                                        <p:tgtEl>
                                          <p:spTgt spid="359"/>
                                        </p:tgtEl>
                                        <p:attrNameLst>
                                          <p:attrName>ppt_w</p:attrName>
                                        </p:attrNameLst>
                                      </p:cBhvr>
                                      <p:tavLst>
                                        <p:tav tm="0">
                                          <p:val>
                                            <p:fltVal val="0"/>
                                          </p:val>
                                        </p:tav>
                                        <p:tav tm="100000">
                                          <p:val>
                                            <p:strVal val="#ppt_w"/>
                                          </p:val>
                                        </p:tav>
                                      </p:tavLst>
                                    </p:anim>
                                    <p:anim calcmode="lin" valueType="num">
                                      <p:cBhvr>
                                        <p:cTn id="108" dur="500" fill="hold"/>
                                        <p:tgtEl>
                                          <p:spTgt spid="359"/>
                                        </p:tgtEl>
                                        <p:attrNameLst>
                                          <p:attrName>ppt_h</p:attrName>
                                        </p:attrNameLst>
                                      </p:cBhvr>
                                      <p:tavLst>
                                        <p:tav tm="0">
                                          <p:val>
                                            <p:fltVal val="0"/>
                                          </p:val>
                                        </p:tav>
                                        <p:tav tm="100000">
                                          <p:val>
                                            <p:strVal val="#ppt_h"/>
                                          </p:val>
                                        </p:tav>
                                      </p:tavLst>
                                    </p:anim>
                                    <p:anim calcmode="lin" valueType="num">
                                      <p:cBhvr>
                                        <p:cTn id="109" dur="500" fill="hold"/>
                                        <p:tgtEl>
                                          <p:spTgt spid="359"/>
                                        </p:tgtEl>
                                        <p:attrNameLst>
                                          <p:attrName>style.rotation</p:attrName>
                                        </p:attrNameLst>
                                      </p:cBhvr>
                                      <p:tavLst>
                                        <p:tav tm="0">
                                          <p:val>
                                            <p:fltVal val="360"/>
                                          </p:val>
                                        </p:tav>
                                        <p:tav tm="100000">
                                          <p:val>
                                            <p:fltVal val="0"/>
                                          </p:val>
                                        </p:tav>
                                      </p:tavLst>
                                    </p:anim>
                                    <p:animEffect transition="in" filter="fade">
                                      <p:cBhvr>
                                        <p:cTn id="110" dur="500"/>
                                        <p:tgtEl>
                                          <p:spTgt spid="359"/>
                                        </p:tgtEl>
                                      </p:cBhvr>
                                    </p:animEffect>
                                  </p:childTnLst>
                                </p:cTn>
                              </p:par>
                            </p:childTnLst>
                          </p:cTn>
                        </p:par>
                        <p:par>
                          <p:cTn id="111" fill="hold">
                            <p:stCondLst>
                              <p:cond delay="11550"/>
                            </p:stCondLst>
                            <p:childTnLst>
                              <p:par>
                                <p:cTn id="112" presetID="10" presetClass="entr" presetSubtype="0" fill="hold" grpId="0" nodeType="afterEffect">
                                  <p:stCondLst>
                                    <p:cond delay="0"/>
                                  </p:stCondLst>
                                  <p:childTnLst>
                                    <p:set>
                                      <p:cBhvr>
                                        <p:cTn id="113" dur="1" fill="hold">
                                          <p:stCondLst>
                                            <p:cond delay="0"/>
                                          </p:stCondLst>
                                        </p:cTn>
                                        <p:tgtEl>
                                          <p:spTgt spid="396"/>
                                        </p:tgtEl>
                                        <p:attrNameLst>
                                          <p:attrName>style.visibility</p:attrName>
                                        </p:attrNameLst>
                                      </p:cBhvr>
                                      <p:to>
                                        <p:strVal val="visible"/>
                                      </p:to>
                                    </p:set>
                                    <p:animEffect transition="in" filter="fade">
                                      <p:cBhvr>
                                        <p:cTn id="114" dur="500"/>
                                        <p:tgtEl>
                                          <p:spTgt spid="396"/>
                                        </p:tgtEl>
                                      </p:cBhvr>
                                    </p:animEffect>
                                  </p:childTnLst>
                                </p:cTn>
                              </p:par>
                              <p:par>
                                <p:cTn id="115" presetID="42" presetClass="entr" presetSubtype="0" fill="hold" grpId="0" nodeType="withEffect">
                                  <p:stCondLst>
                                    <p:cond delay="0"/>
                                  </p:stCondLst>
                                  <p:childTnLst>
                                    <p:set>
                                      <p:cBhvr>
                                        <p:cTn id="116" dur="1" fill="hold">
                                          <p:stCondLst>
                                            <p:cond delay="0"/>
                                          </p:stCondLst>
                                        </p:cTn>
                                        <p:tgtEl>
                                          <p:spTgt spid="394"/>
                                        </p:tgtEl>
                                        <p:attrNameLst>
                                          <p:attrName>style.visibility</p:attrName>
                                        </p:attrNameLst>
                                      </p:cBhvr>
                                      <p:to>
                                        <p:strVal val="visible"/>
                                      </p:to>
                                    </p:set>
                                    <p:animEffect transition="in" filter="fade">
                                      <p:cBhvr>
                                        <p:cTn id="117" dur="1000"/>
                                        <p:tgtEl>
                                          <p:spTgt spid="394"/>
                                        </p:tgtEl>
                                      </p:cBhvr>
                                    </p:animEffect>
                                    <p:anim calcmode="lin" valueType="num">
                                      <p:cBhvr>
                                        <p:cTn id="118" dur="1000" fill="hold"/>
                                        <p:tgtEl>
                                          <p:spTgt spid="394"/>
                                        </p:tgtEl>
                                        <p:attrNameLst>
                                          <p:attrName>ppt_x</p:attrName>
                                        </p:attrNameLst>
                                      </p:cBhvr>
                                      <p:tavLst>
                                        <p:tav tm="0">
                                          <p:val>
                                            <p:strVal val="#ppt_x"/>
                                          </p:val>
                                        </p:tav>
                                        <p:tav tm="100000">
                                          <p:val>
                                            <p:strVal val="#ppt_x"/>
                                          </p:val>
                                        </p:tav>
                                      </p:tavLst>
                                    </p:anim>
                                    <p:anim calcmode="lin" valueType="num">
                                      <p:cBhvr>
                                        <p:cTn id="119" dur="1000" fill="hold"/>
                                        <p:tgtEl>
                                          <p:spTgt spid="3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p:bldP spid="185" grpId="0"/>
      <p:bldP spid="322" grpId="0"/>
      <p:bldP spid="323" grpId="0"/>
      <p:bldP spid="324" grpId="0"/>
      <p:bldP spid="325" grpId="0"/>
      <p:bldP spid="326" grpId="0"/>
      <p:bldP spid="327" grpId="0"/>
      <p:bldP spid="328" grpId="0"/>
      <p:bldP spid="393" grpId="0"/>
      <p:bldP spid="394" grpId="0"/>
      <p:bldP spid="395" grpId="0"/>
      <p:bldP spid="3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 xmlns:a16="http://schemas.microsoft.com/office/drawing/2014/main" id="{310506D6-137F-4E8B-9DCB-8041FE8DECFB}"/>
              </a:ext>
            </a:extLst>
          </p:cNvPr>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p:blipFill>
        <p:spPr>
          <a:xfrm>
            <a:off x="8395706" y="389445"/>
            <a:ext cx="3158765" cy="6076950"/>
          </a:xfrm>
          <a:prstGeom prst="rect">
            <a:avLst/>
          </a:prstGeom>
        </p:spPr>
      </p:pic>
      <p:pic>
        <p:nvPicPr>
          <p:cNvPr id="8" name="图片 7">
            <a:extLst>
              <a:ext uri="{FF2B5EF4-FFF2-40B4-BE49-F238E27FC236}">
                <a16:creationId xmlns="" xmlns:a16="http://schemas.microsoft.com/office/drawing/2014/main" id="{DF2ACE81-3BF2-409C-8BB7-01C4C0562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726" y="3561735"/>
            <a:ext cx="6153150" cy="4252913"/>
          </a:xfrm>
          <a:prstGeom prst="rect">
            <a:avLst/>
          </a:prstGeom>
          <a:scene3d>
            <a:camera prst="orthographicFront">
              <a:rot lat="0" lon="10800000" rev="0"/>
            </a:camera>
            <a:lightRig rig="threePt" dir="t"/>
          </a:scene3d>
        </p:spPr>
      </p:pic>
      <p:sp>
        <p:nvSpPr>
          <p:cNvPr id="9" name="矩形 8">
            <a:extLst>
              <a:ext uri="{FF2B5EF4-FFF2-40B4-BE49-F238E27FC236}">
                <a16:creationId xmlns="" xmlns:a16="http://schemas.microsoft.com/office/drawing/2014/main" id="{A3A44F5E-E87A-43E4-8231-D74586B0AA42}"/>
              </a:ext>
            </a:extLst>
          </p:cNvPr>
          <p:cNvSpPr/>
          <p:nvPr/>
        </p:nvSpPr>
        <p:spPr>
          <a:xfrm>
            <a:off x="8906005" y="1249080"/>
            <a:ext cx="2336303" cy="2031325"/>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抽象类是包含一种或多种方法的类，它本身不需要构造实例。定义抽象类后，其他类可以对它进行扩充并实现其中的抽象方法，使抽象类具体化。</a:t>
            </a:r>
          </a:p>
        </p:txBody>
      </p:sp>
      <p:sp>
        <p:nvSpPr>
          <p:cNvPr id="30" name="文本框 9">
            <a:extLst>
              <a:ext uri="{FF2B5EF4-FFF2-40B4-BE49-F238E27FC236}">
                <a16:creationId xmlns="" xmlns:a16="http://schemas.microsoft.com/office/drawing/2014/main" id="{7A43F8F2-C6C5-40D9-BB21-78B3A0C61EA5}"/>
              </a:ext>
            </a:extLst>
          </p:cNvPr>
          <p:cNvSpPr txBox="1"/>
          <p:nvPr/>
        </p:nvSpPr>
        <p:spPr>
          <a:xfrm>
            <a:off x="5877854" y="386457"/>
            <a:ext cx="2517852"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抽象类</a:t>
            </a:r>
          </a:p>
        </p:txBody>
      </p:sp>
      <p:pic>
        <p:nvPicPr>
          <p:cNvPr id="2" name="图片 1"/>
          <p:cNvPicPr>
            <a:picLocks noChangeAspect="1"/>
          </p:cNvPicPr>
          <p:nvPr/>
        </p:nvPicPr>
        <p:blipFill>
          <a:blip r:embed="rId5"/>
          <a:stretch>
            <a:fillRect/>
          </a:stretch>
        </p:blipFill>
        <p:spPr>
          <a:xfrm>
            <a:off x="2980606" y="1896517"/>
            <a:ext cx="2897248" cy="3062806"/>
          </a:xfrm>
          <a:prstGeom prst="rect">
            <a:avLst/>
          </a:prstGeom>
        </p:spPr>
      </p:pic>
    </p:spTree>
    <p:extLst>
      <p:ext uri="{BB962C8B-B14F-4D97-AF65-F5344CB8AC3E}">
        <p14:creationId xmlns:p14="http://schemas.microsoft.com/office/powerpoint/2010/main" val="2338221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0"/>
                                        </p:tgtEl>
                                        <p:attrNameLst>
                                          <p:attrName>ppt_y</p:attrName>
                                        </p:attrNameLst>
                                      </p:cBhvr>
                                      <p:tavLst>
                                        <p:tav tm="0">
                                          <p:val>
                                            <p:strVal val="#ppt_y"/>
                                          </p:val>
                                        </p:tav>
                                        <p:tav tm="100000">
                                          <p:val>
                                            <p:strVal val="#ppt_y"/>
                                          </p:val>
                                        </p:tav>
                                      </p:tavLst>
                                    </p:anim>
                                    <p:anim calcmode="lin" valueType="num">
                                      <p:cBhvr>
                                        <p:cTn id="20"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30"/>
                                        </p:tgtEl>
                                      </p:cBhvr>
                                    </p:animEffect>
                                  </p:childTnLst>
                                </p:cTn>
                              </p:par>
                            </p:childTnLst>
                          </p:cTn>
                        </p:par>
                        <p:par>
                          <p:cTn id="23" fill="hold">
                            <p:stCondLst>
                              <p:cond delay="6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 xmlns:a16="http://schemas.microsoft.com/office/drawing/2014/main" id="{6B04998B-BF2A-42B3-B257-FB3AFBE38987}"/>
              </a:ext>
            </a:extLst>
          </p:cNvPr>
          <p:cNvSpPr/>
          <p:nvPr/>
        </p:nvSpPr>
        <p:spPr>
          <a:xfrm>
            <a:off x="224028" y="2996909"/>
            <a:ext cx="11743944" cy="11743944"/>
          </a:xfrm>
          <a:prstGeom prst="ellipse">
            <a:avLst/>
          </a:prstGeom>
          <a:noFill/>
          <a:ln w="63500" cap="rnd">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 xmlns:a16="http://schemas.microsoft.com/office/drawing/2014/main" id="{EAC63B29-0212-43DC-ABF6-B7E3550F5AEA}"/>
              </a:ext>
            </a:extLst>
          </p:cNvPr>
          <p:cNvGrpSpPr/>
          <p:nvPr/>
        </p:nvGrpSpPr>
        <p:grpSpPr>
          <a:xfrm>
            <a:off x="975419" y="4111173"/>
            <a:ext cx="1400596" cy="1433286"/>
            <a:chOff x="6169744" y="816864"/>
            <a:chExt cx="4613163" cy="4720834"/>
          </a:xfrm>
        </p:grpSpPr>
        <p:sp>
          <p:nvSpPr>
            <p:cNvPr id="9" name="椭圆 8">
              <a:extLst>
                <a:ext uri="{FF2B5EF4-FFF2-40B4-BE49-F238E27FC236}">
                  <a16:creationId xmlns="" xmlns:a16="http://schemas.microsoft.com/office/drawing/2014/main" id="{E6E8EC22-6479-4D7C-BA00-9EA2D1ED502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a:extLst>
                <a:ext uri="{FF2B5EF4-FFF2-40B4-BE49-F238E27FC236}">
                  <a16:creationId xmlns="" xmlns:a16="http://schemas.microsoft.com/office/drawing/2014/main" id="{F27BEE5F-904B-4823-A16F-602C6DD9DB54}"/>
                </a:ext>
              </a:extLst>
            </p:cNvPr>
            <p:cNvGrpSpPr/>
            <p:nvPr/>
          </p:nvGrpSpPr>
          <p:grpSpPr>
            <a:xfrm>
              <a:off x="6169744" y="816864"/>
              <a:ext cx="4613163" cy="4720834"/>
              <a:chOff x="973014" y="1371599"/>
              <a:chExt cx="4520378" cy="4625883"/>
            </a:xfrm>
          </p:grpSpPr>
          <p:grpSp>
            <p:nvGrpSpPr>
              <p:cNvPr id="11" name="组合 10">
                <a:extLst>
                  <a:ext uri="{FF2B5EF4-FFF2-40B4-BE49-F238E27FC236}">
                    <a16:creationId xmlns="" xmlns:a16="http://schemas.microsoft.com/office/drawing/2014/main" id="{E5DDCDD1-BF5C-4B2C-8C48-CA9B5019BBB4}"/>
                  </a:ext>
                </a:extLst>
              </p:cNvPr>
              <p:cNvGrpSpPr/>
              <p:nvPr/>
            </p:nvGrpSpPr>
            <p:grpSpPr>
              <a:xfrm>
                <a:off x="973014" y="1371599"/>
                <a:ext cx="4520378" cy="4625883"/>
                <a:chOff x="973014" y="1371599"/>
                <a:chExt cx="4520378" cy="4625883"/>
              </a:xfrm>
            </p:grpSpPr>
            <p:cxnSp>
              <p:nvCxnSpPr>
                <p:cNvPr id="28" name="直接连接符 27">
                  <a:extLst>
                    <a:ext uri="{FF2B5EF4-FFF2-40B4-BE49-F238E27FC236}">
                      <a16:creationId xmlns="" xmlns:a16="http://schemas.microsoft.com/office/drawing/2014/main" id="{10B2A164-F5F1-4629-8537-2253066261CB}"/>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 xmlns:a16="http://schemas.microsoft.com/office/drawing/2014/main" id="{29D77022-BD9C-48BD-98A9-6790BCD6267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 xmlns:a16="http://schemas.microsoft.com/office/drawing/2014/main" id="{76B49538-8C62-48EF-A3CB-74519FCE122C}"/>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 xmlns:a16="http://schemas.microsoft.com/office/drawing/2014/main" id="{B35F8194-78A8-4408-9A69-CCDFCFAFB25F}"/>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025D81D0-6484-4F87-99DD-17B5F5DE778F}"/>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 xmlns:a16="http://schemas.microsoft.com/office/drawing/2014/main" id="{1395E02E-4391-4C2F-BBB1-16E710F4B61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 xmlns:a16="http://schemas.microsoft.com/office/drawing/2014/main" id="{A7D288F4-C0B0-4CDD-A840-FCBE39C9F712}"/>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 xmlns:a16="http://schemas.microsoft.com/office/drawing/2014/main" id="{88660482-1CDD-4B1D-9FA7-986F29F8054A}"/>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 xmlns:a16="http://schemas.microsoft.com/office/drawing/2014/main" id="{C1975042-B3B5-4408-A196-438CA502F4F6}"/>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 xmlns:a16="http://schemas.microsoft.com/office/drawing/2014/main" id="{6DFFC267-02F8-47B5-AD67-F9AE918BE222}"/>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8E800DB0-8083-4448-932E-84B66D13A208}"/>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 xmlns:a16="http://schemas.microsoft.com/office/drawing/2014/main" id="{FD59B69D-AC9E-4194-934C-E69842B1C43A}"/>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 xmlns:a16="http://schemas.microsoft.com/office/drawing/2014/main" id="{874CEEB5-34C4-4CF7-992C-6018EF66074A}"/>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 xmlns:a16="http://schemas.microsoft.com/office/drawing/2014/main" id="{75955DA9-F387-4245-ABB2-D73C5236FD52}"/>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 xmlns:a16="http://schemas.microsoft.com/office/drawing/2014/main" id="{9BD66457-C78B-4E53-8125-F8608D995733}"/>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00B16DDE-63DD-46A5-8EFA-562D189635EB}"/>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E2DEA8E8-75C6-4119-B9EA-A8C7F5B3ADBE}"/>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C78D6ED0-49F1-41D6-878A-5F84D25F1864}"/>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 xmlns:a16="http://schemas.microsoft.com/office/drawing/2014/main" id="{23F0A5D1-8DF4-4EC5-BCDB-92F0EE0FFD38}"/>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12E468E3-2276-47EF-ACAA-EF5DE10DF63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 xmlns:a16="http://schemas.microsoft.com/office/drawing/2014/main" id="{4D5F9596-F54D-4CAD-87D6-39E93198E4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781702C4-1557-42D0-A6BE-D9FD7E5B37C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50D927C1-2A61-4042-8BB5-3BD26D5AC4B1}"/>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571CB65F-0877-4240-9A07-1F0B0925F7D3}"/>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 xmlns:a16="http://schemas.microsoft.com/office/drawing/2014/main" id="{95B79132-9F57-4C19-8F97-9FEEB743A4B9}"/>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 xmlns:a16="http://schemas.microsoft.com/office/drawing/2014/main" id="{52A81793-81FB-464C-BF3D-03D7515B8D72}"/>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 xmlns:a16="http://schemas.microsoft.com/office/drawing/2014/main" id="{82EFF495-63C1-4CA9-9703-E65E04826EE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 xmlns:a16="http://schemas.microsoft.com/office/drawing/2014/main" id="{BD53BF27-7B03-418A-9E9C-8224315773E7}"/>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D5CFAE91-6E2D-4025-B509-F3D95B63E5B6}"/>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 xmlns:a16="http://schemas.microsoft.com/office/drawing/2014/main" id="{297DA42D-18D2-4478-9040-186F46811FE5}"/>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2" name="组合 41">
            <a:extLst>
              <a:ext uri="{FF2B5EF4-FFF2-40B4-BE49-F238E27FC236}">
                <a16:creationId xmlns="" xmlns:a16="http://schemas.microsoft.com/office/drawing/2014/main" id="{0FC01209-35BE-4014-B7FD-A919019BFAAB}"/>
              </a:ext>
            </a:extLst>
          </p:cNvPr>
          <p:cNvGrpSpPr/>
          <p:nvPr/>
        </p:nvGrpSpPr>
        <p:grpSpPr>
          <a:xfrm>
            <a:off x="3780964" y="2401056"/>
            <a:ext cx="1400596" cy="1433286"/>
            <a:chOff x="6169744" y="816864"/>
            <a:chExt cx="4613163" cy="4720834"/>
          </a:xfrm>
        </p:grpSpPr>
        <p:sp>
          <p:nvSpPr>
            <p:cNvPr id="43" name="椭圆 42">
              <a:extLst>
                <a:ext uri="{FF2B5EF4-FFF2-40B4-BE49-F238E27FC236}">
                  <a16:creationId xmlns="" xmlns:a16="http://schemas.microsoft.com/office/drawing/2014/main" id="{3CC28171-7256-43A7-A291-E0584F77DF7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4" name="组合 43">
              <a:extLst>
                <a:ext uri="{FF2B5EF4-FFF2-40B4-BE49-F238E27FC236}">
                  <a16:creationId xmlns="" xmlns:a16="http://schemas.microsoft.com/office/drawing/2014/main" id="{6E50DCE7-8B79-419D-A981-1457A278CC64}"/>
                </a:ext>
              </a:extLst>
            </p:cNvPr>
            <p:cNvGrpSpPr/>
            <p:nvPr/>
          </p:nvGrpSpPr>
          <p:grpSpPr>
            <a:xfrm>
              <a:off x="6169744" y="816864"/>
              <a:ext cx="4613163" cy="4720834"/>
              <a:chOff x="973014" y="1371599"/>
              <a:chExt cx="4520378" cy="4625883"/>
            </a:xfrm>
          </p:grpSpPr>
          <p:grpSp>
            <p:nvGrpSpPr>
              <p:cNvPr id="45" name="组合 44">
                <a:extLst>
                  <a:ext uri="{FF2B5EF4-FFF2-40B4-BE49-F238E27FC236}">
                    <a16:creationId xmlns="" xmlns:a16="http://schemas.microsoft.com/office/drawing/2014/main" id="{F1731534-0A60-4067-A605-04FB1BE72CB3}"/>
                  </a:ext>
                </a:extLst>
              </p:cNvPr>
              <p:cNvGrpSpPr/>
              <p:nvPr/>
            </p:nvGrpSpPr>
            <p:grpSpPr>
              <a:xfrm>
                <a:off x="973014" y="1371599"/>
                <a:ext cx="4520378" cy="4625883"/>
                <a:chOff x="973014" y="1371599"/>
                <a:chExt cx="4520378" cy="4625883"/>
              </a:xfrm>
            </p:grpSpPr>
            <p:cxnSp>
              <p:nvCxnSpPr>
                <p:cNvPr id="62" name="直接连接符 61">
                  <a:extLst>
                    <a:ext uri="{FF2B5EF4-FFF2-40B4-BE49-F238E27FC236}">
                      <a16:creationId xmlns="" xmlns:a16="http://schemas.microsoft.com/office/drawing/2014/main" id="{D4DB9D6B-9607-4398-A781-457DAA9C247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 xmlns:a16="http://schemas.microsoft.com/office/drawing/2014/main" id="{9609FFC8-6E18-4C2A-82A3-C6B8C115A65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 xmlns:a16="http://schemas.microsoft.com/office/drawing/2014/main" id="{AD0FC4E9-2B9B-4C4A-8838-F6233B50EC5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 xmlns:a16="http://schemas.microsoft.com/office/drawing/2014/main" id="{E6F964C4-EE72-4910-B8F5-5DC97A9C1C6D}"/>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 xmlns:a16="http://schemas.microsoft.com/office/drawing/2014/main" id="{3BD3430D-B7E3-451E-A81F-C7E280CA0EE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 xmlns:a16="http://schemas.microsoft.com/office/drawing/2014/main" id="{0B930587-3842-415C-B93C-35DF75CC908F}"/>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 xmlns:a16="http://schemas.microsoft.com/office/drawing/2014/main" id="{48D8C2EF-4FCE-45C4-9433-8A096396D9AE}"/>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 xmlns:a16="http://schemas.microsoft.com/office/drawing/2014/main" id="{E8897CB7-3A73-4BCF-A8BF-AB3C814F4A00}"/>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 xmlns:a16="http://schemas.microsoft.com/office/drawing/2014/main" id="{01FE129F-C91E-45BB-A63D-8514B1A837E1}"/>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 xmlns:a16="http://schemas.microsoft.com/office/drawing/2014/main" id="{FFE578CB-98A6-4D17-B786-5C602CEE5614}"/>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 xmlns:a16="http://schemas.microsoft.com/office/drawing/2014/main" id="{8E4B2619-AB0E-4746-A764-598EF766B7BC}"/>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 xmlns:a16="http://schemas.microsoft.com/office/drawing/2014/main" id="{0C3F934B-8A1B-4F5D-A42C-21FAEC709DEE}"/>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 xmlns:a16="http://schemas.microsoft.com/office/drawing/2014/main" id="{443E9F44-CD42-43D8-ABCC-AB4F64AFD1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 xmlns:a16="http://schemas.microsoft.com/office/drawing/2014/main" id="{EA30DE25-98AB-4D1B-8508-5888C6D1E6FB}"/>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 xmlns:a16="http://schemas.microsoft.com/office/drawing/2014/main" id="{19B093AC-7ADA-43A6-92AD-B5422AB3B015}"/>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A4AE9CC5-633B-4BBA-A41B-7076E4B0C19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F1F021B3-8BC5-472B-9C39-05F1438B59B4}"/>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E8709E79-CF87-43E0-A2F6-D5DF9C3B166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 xmlns:a16="http://schemas.microsoft.com/office/drawing/2014/main" id="{BDFB5B0A-041B-4B91-A515-0016670F9007}"/>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 xmlns:a16="http://schemas.microsoft.com/office/drawing/2014/main" id="{B7FD9DBB-C880-4A66-9154-FF3A3B8C3B79}"/>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 xmlns:a16="http://schemas.microsoft.com/office/drawing/2014/main" id="{1D4EBDB2-A6A7-4557-A7AB-65D5952A22B6}"/>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 xmlns:a16="http://schemas.microsoft.com/office/drawing/2014/main" id="{74FB180A-74D3-46A3-AFDA-18FAA39D6DDB}"/>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 xmlns:a16="http://schemas.microsoft.com/office/drawing/2014/main" id="{CFBB2C9C-7FC3-4B21-BFE8-700FA38C8D6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 xmlns:a16="http://schemas.microsoft.com/office/drawing/2014/main" id="{81FB8166-0012-48CC-ABC9-ECFD1B034BF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 xmlns:a16="http://schemas.microsoft.com/office/drawing/2014/main" id="{CCE93104-CC95-48C1-92D1-2CE06A3388F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 xmlns:a16="http://schemas.microsoft.com/office/drawing/2014/main" id="{3B6088C0-FB7F-49A2-9D35-BE461835B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 xmlns:a16="http://schemas.microsoft.com/office/drawing/2014/main" id="{84D89257-D4FF-4331-9C84-423E520B3219}"/>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 xmlns:a16="http://schemas.microsoft.com/office/drawing/2014/main" id="{C4252F42-BED4-46E7-B1FD-F1E5F6CED80E}"/>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 xmlns:a16="http://schemas.microsoft.com/office/drawing/2014/main" id="{12DF3071-8B2B-4E77-A5AC-E45A44F2A94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 xmlns:a16="http://schemas.microsoft.com/office/drawing/2014/main" id="{DA26A31D-6666-4066-8F06-B0930BBE56BC}"/>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6" name="组合 75">
            <a:extLst>
              <a:ext uri="{FF2B5EF4-FFF2-40B4-BE49-F238E27FC236}">
                <a16:creationId xmlns="" xmlns:a16="http://schemas.microsoft.com/office/drawing/2014/main" id="{B8C60A73-6FAF-4257-8EB3-3A95D3D00D9F}"/>
              </a:ext>
            </a:extLst>
          </p:cNvPr>
          <p:cNvGrpSpPr/>
          <p:nvPr/>
        </p:nvGrpSpPr>
        <p:grpSpPr>
          <a:xfrm>
            <a:off x="7582853" y="2434573"/>
            <a:ext cx="1400596" cy="1433286"/>
            <a:chOff x="6169744" y="816864"/>
            <a:chExt cx="4613163" cy="4720834"/>
          </a:xfrm>
        </p:grpSpPr>
        <p:sp>
          <p:nvSpPr>
            <p:cNvPr id="77" name="椭圆 76">
              <a:extLst>
                <a:ext uri="{FF2B5EF4-FFF2-40B4-BE49-F238E27FC236}">
                  <a16:creationId xmlns="" xmlns:a16="http://schemas.microsoft.com/office/drawing/2014/main" id="{9C3E0654-0464-45D3-9667-44635BF0AF50}"/>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8" name="组合 77">
              <a:extLst>
                <a:ext uri="{FF2B5EF4-FFF2-40B4-BE49-F238E27FC236}">
                  <a16:creationId xmlns="" xmlns:a16="http://schemas.microsoft.com/office/drawing/2014/main" id="{277754C1-7D75-4FF6-AFCE-7488C100389A}"/>
                </a:ext>
              </a:extLst>
            </p:cNvPr>
            <p:cNvGrpSpPr/>
            <p:nvPr/>
          </p:nvGrpSpPr>
          <p:grpSpPr>
            <a:xfrm>
              <a:off x="6169744" y="816864"/>
              <a:ext cx="4613163" cy="4720834"/>
              <a:chOff x="973014" y="1371599"/>
              <a:chExt cx="4520378" cy="4625883"/>
            </a:xfrm>
          </p:grpSpPr>
          <p:grpSp>
            <p:nvGrpSpPr>
              <p:cNvPr id="79" name="组合 78">
                <a:extLst>
                  <a:ext uri="{FF2B5EF4-FFF2-40B4-BE49-F238E27FC236}">
                    <a16:creationId xmlns="" xmlns:a16="http://schemas.microsoft.com/office/drawing/2014/main" id="{C555410B-A971-48B1-8F57-B88D1B9DFB42}"/>
                  </a:ext>
                </a:extLst>
              </p:cNvPr>
              <p:cNvGrpSpPr/>
              <p:nvPr/>
            </p:nvGrpSpPr>
            <p:grpSpPr>
              <a:xfrm>
                <a:off x="973014" y="1371599"/>
                <a:ext cx="4520378" cy="4625883"/>
                <a:chOff x="973014" y="1371599"/>
                <a:chExt cx="4520378" cy="4625883"/>
              </a:xfrm>
            </p:grpSpPr>
            <p:cxnSp>
              <p:nvCxnSpPr>
                <p:cNvPr id="96" name="直接连接符 95">
                  <a:extLst>
                    <a:ext uri="{FF2B5EF4-FFF2-40B4-BE49-F238E27FC236}">
                      <a16:creationId xmlns="" xmlns:a16="http://schemas.microsoft.com/office/drawing/2014/main" id="{5AD258D7-E2B8-40CA-9700-D3DA6E6DD676}"/>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 xmlns:a16="http://schemas.microsoft.com/office/drawing/2014/main" id="{61B9A552-A57E-46F5-AACB-44FABFC06164}"/>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 xmlns:a16="http://schemas.microsoft.com/office/drawing/2014/main" id="{8536727D-85D6-47C3-AA4B-C99A53D9C554}"/>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 xmlns:a16="http://schemas.microsoft.com/office/drawing/2014/main" id="{8A4D723C-C089-4EE4-AF90-CF0A19F6945A}"/>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 xmlns:a16="http://schemas.microsoft.com/office/drawing/2014/main" id="{ED48AAC3-7AEC-420D-910D-189A205EC467}"/>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 xmlns:a16="http://schemas.microsoft.com/office/drawing/2014/main" id="{A31B2092-C568-4AC5-AAE6-8775C7EE16D2}"/>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 xmlns:a16="http://schemas.microsoft.com/office/drawing/2014/main" id="{A5D8A713-3DFB-4D83-B463-8CBEBF92FE80}"/>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 xmlns:a16="http://schemas.microsoft.com/office/drawing/2014/main" id="{55A68FD0-9D51-41F8-BB74-F6F4199311A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 xmlns:a16="http://schemas.microsoft.com/office/drawing/2014/main" id="{1EF7A3B9-20E0-4FE0-8373-70E95696C3CD}"/>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 xmlns:a16="http://schemas.microsoft.com/office/drawing/2014/main" id="{CFD0BAE2-0A6C-48F1-B4DD-D441B92FF3C3}"/>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 xmlns:a16="http://schemas.microsoft.com/office/drawing/2014/main" id="{F603DFCF-961D-4B5B-89F3-A067594BCBA9}"/>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 xmlns:a16="http://schemas.microsoft.com/office/drawing/2014/main" id="{D3E7DD22-682A-40F3-84C0-30ECD32C8663}"/>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 xmlns:a16="http://schemas.microsoft.com/office/drawing/2014/main" id="{2DC91D22-72CC-4A04-A73D-23B9FBFDA65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 xmlns:a16="http://schemas.microsoft.com/office/drawing/2014/main" id="{8283B565-717D-4F29-9905-3E26B37EE4AA}"/>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0" name="直接连接符 79">
                <a:extLst>
                  <a:ext uri="{FF2B5EF4-FFF2-40B4-BE49-F238E27FC236}">
                    <a16:creationId xmlns="" xmlns:a16="http://schemas.microsoft.com/office/drawing/2014/main" id="{0538ACA5-E4DC-4E9A-B2B4-C381903AFBC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 xmlns:a16="http://schemas.microsoft.com/office/drawing/2014/main" id="{114C1284-E435-42FC-A359-F7529C3AE261}"/>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 xmlns:a16="http://schemas.microsoft.com/office/drawing/2014/main" id="{A5F0E909-AAD5-41DC-8D00-02CD9F2A2E5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 xmlns:a16="http://schemas.microsoft.com/office/drawing/2014/main" id="{80388CCB-762C-4683-A1E8-6C8E3154B65B}"/>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 xmlns:a16="http://schemas.microsoft.com/office/drawing/2014/main" id="{0BEAA405-DD34-417E-8E52-29D8FB44EACC}"/>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 xmlns:a16="http://schemas.microsoft.com/office/drawing/2014/main" id="{F975D89D-C322-4301-899A-AB34A195161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 xmlns:a16="http://schemas.microsoft.com/office/drawing/2014/main" id="{6161B407-25D4-4664-ACC2-40B5F6FCD29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 xmlns:a16="http://schemas.microsoft.com/office/drawing/2014/main" id="{A405DA12-B05D-4942-B28A-D98C2E3B18ED}"/>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 xmlns:a16="http://schemas.microsoft.com/office/drawing/2014/main" id="{F8721693-4FE5-43B0-88D1-7753C0DF7772}"/>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 xmlns:a16="http://schemas.microsoft.com/office/drawing/2014/main" id="{B11FA7F0-0BA3-4D22-9953-78A2047BDCA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 xmlns:a16="http://schemas.microsoft.com/office/drawing/2014/main" id="{1B474DD7-CB0A-4847-8A55-ADDEEE1B5B23}"/>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 xmlns:a16="http://schemas.microsoft.com/office/drawing/2014/main" id="{FE7D7DF2-0089-4D9C-B4A0-4BD9620B856D}"/>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 xmlns:a16="http://schemas.microsoft.com/office/drawing/2014/main" id="{825BDAF4-C40F-402A-99DF-08F5D21B89B4}"/>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 xmlns:a16="http://schemas.microsoft.com/office/drawing/2014/main" id="{5170DE7F-7DBE-468B-A9AE-D5E94CE9FF4F}"/>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 xmlns:a16="http://schemas.microsoft.com/office/drawing/2014/main" id="{150F814E-7968-44F3-99B4-1742542689DF}"/>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 xmlns:a16="http://schemas.microsoft.com/office/drawing/2014/main" id="{DFE1F20C-5A80-48AD-9816-29935CAEA463}"/>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10" name="组合 109">
            <a:extLst>
              <a:ext uri="{FF2B5EF4-FFF2-40B4-BE49-F238E27FC236}">
                <a16:creationId xmlns="" xmlns:a16="http://schemas.microsoft.com/office/drawing/2014/main" id="{E293A445-FE9B-4B68-B372-01DB01F8ECA4}"/>
              </a:ext>
            </a:extLst>
          </p:cNvPr>
          <p:cNvGrpSpPr/>
          <p:nvPr/>
        </p:nvGrpSpPr>
        <p:grpSpPr>
          <a:xfrm>
            <a:off x="9827038" y="4492869"/>
            <a:ext cx="1400596" cy="1433286"/>
            <a:chOff x="6169744" y="816864"/>
            <a:chExt cx="4613163" cy="4720834"/>
          </a:xfrm>
        </p:grpSpPr>
        <p:sp>
          <p:nvSpPr>
            <p:cNvPr id="111" name="椭圆 110">
              <a:extLst>
                <a:ext uri="{FF2B5EF4-FFF2-40B4-BE49-F238E27FC236}">
                  <a16:creationId xmlns="" xmlns:a16="http://schemas.microsoft.com/office/drawing/2014/main" id="{FAE5BC3A-E0BE-4F58-85B4-22410E911A53}"/>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2" name="组合 111">
              <a:extLst>
                <a:ext uri="{FF2B5EF4-FFF2-40B4-BE49-F238E27FC236}">
                  <a16:creationId xmlns="" xmlns:a16="http://schemas.microsoft.com/office/drawing/2014/main" id="{6E5D65AD-A5E2-4BAE-B802-91300217E6C1}"/>
                </a:ext>
              </a:extLst>
            </p:cNvPr>
            <p:cNvGrpSpPr/>
            <p:nvPr/>
          </p:nvGrpSpPr>
          <p:grpSpPr>
            <a:xfrm>
              <a:off x="6169744" y="816864"/>
              <a:ext cx="4613163" cy="4720834"/>
              <a:chOff x="973014" y="1371599"/>
              <a:chExt cx="4520378" cy="4625883"/>
            </a:xfrm>
          </p:grpSpPr>
          <p:grpSp>
            <p:nvGrpSpPr>
              <p:cNvPr id="113" name="组合 112">
                <a:extLst>
                  <a:ext uri="{FF2B5EF4-FFF2-40B4-BE49-F238E27FC236}">
                    <a16:creationId xmlns="" xmlns:a16="http://schemas.microsoft.com/office/drawing/2014/main" id="{0E719774-22F0-4F9A-AA6A-0BF78FB24285}"/>
                  </a:ext>
                </a:extLst>
              </p:cNvPr>
              <p:cNvGrpSpPr/>
              <p:nvPr/>
            </p:nvGrpSpPr>
            <p:grpSpPr>
              <a:xfrm>
                <a:off x="973014" y="1371599"/>
                <a:ext cx="4520378" cy="4625883"/>
                <a:chOff x="973014" y="1371599"/>
                <a:chExt cx="4520378" cy="4625883"/>
              </a:xfrm>
            </p:grpSpPr>
            <p:cxnSp>
              <p:nvCxnSpPr>
                <p:cNvPr id="130" name="直接连接符 129">
                  <a:extLst>
                    <a:ext uri="{FF2B5EF4-FFF2-40B4-BE49-F238E27FC236}">
                      <a16:creationId xmlns="" xmlns:a16="http://schemas.microsoft.com/office/drawing/2014/main" id="{D9BAA696-D54E-4878-BBA8-5ACF4036AF6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 xmlns:a16="http://schemas.microsoft.com/office/drawing/2014/main" id="{650C022B-8A06-4E68-A987-B548D1DCD1C5}"/>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 xmlns:a16="http://schemas.microsoft.com/office/drawing/2014/main" id="{C561DE74-A4C2-4302-99E8-55961A84241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 xmlns:a16="http://schemas.microsoft.com/office/drawing/2014/main" id="{7A5174F3-1F3C-4554-AD6F-AE899E0D4CEB}"/>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 xmlns:a16="http://schemas.microsoft.com/office/drawing/2014/main" id="{9D5D4542-3202-4380-8C7A-C0532008EB2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 xmlns:a16="http://schemas.microsoft.com/office/drawing/2014/main" id="{7853A57A-9B23-4A05-AC54-A680A139150C}"/>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 xmlns:a16="http://schemas.microsoft.com/office/drawing/2014/main" id="{AEED98D5-DE20-431C-A9DD-782D86FF1941}"/>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 xmlns:a16="http://schemas.microsoft.com/office/drawing/2014/main" id="{569D0114-9F75-4ABA-8A7F-CBDE5F1827F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 xmlns:a16="http://schemas.microsoft.com/office/drawing/2014/main" id="{0F9E441D-7129-4B2D-89B9-88A216C56F4C}"/>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 xmlns:a16="http://schemas.microsoft.com/office/drawing/2014/main" id="{766B0904-AD39-4980-B549-1CF8D38FBB9A}"/>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 xmlns:a16="http://schemas.microsoft.com/office/drawing/2014/main" id="{D7C6733C-3035-4A28-B005-7E523ECCD1E0}"/>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 xmlns:a16="http://schemas.microsoft.com/office/drawing/2014/main" id="{99FB4B51-027A-43D8-B5B9-024E3F6A75E5}"/>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 xmlns:a16="http://schemas.microsoft.com/office/drawing/2014/main" id="{DD73864B-670E-4BE8-893D-DDD7826650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 xmlns:a16="http://schemas.microsoft.com/office/drawing/2014/main" id="{2AF92504-84A8-428C-9EE7-F22D578AB73C}"/>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4" name="直接连接符 113">
                <a:extLst>
                  <a:ext uri="{FF2B5EF4-FFF2-40B4-BE49-F238E27FC236}">
                    <a16:creationId xmlns="" xmlns:a16="http://schemas.microsoft.com/office/drawing/2014/main" id="{01851581-8AE9-4C28-A9CA-42144231077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 xmlns:a16="http://schemas.microsoft.com/office/drawing/2014/main" id="{F2E75B5B-FCA0-4BC1-AB18-DA03D03577A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 xmlns:a16="http://schemas.microsoft.com/office/drawing/2014/main" id="{7E51E4B1-957B-4319-8D7D-CF91033598EB}"/>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 xmlns:a16="http://schemas.microsoft.com/office/drawing/2014/main" id="{AF85EE86-A7A2-4DB8-AEAB-0799953FD62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 xmlns:a16="http://schemas.microsoft.com/office/drawing/2014/main" id="{D11183D9-5C9C-42E2-9994-C5A5783D8E5A}"/>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 xmlns:a16="http://schemas.microsoft.com/office/drawing/2014/main" id="{4869A860-2C17-4C45-9A56-7400BCAAD433}"/>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 xmlns:a16="http://schemas.microsoft.com/office/drawing/2014/main" id="{62FFD7FE-7EC6-4B71-9B2E-8683957DA3B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 xmlns:a16="http://schemas.microsoft.com/office/drawing/2014/main" id="{65E4E329-0558-4833-BF8E-D126FD54D5A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 xmlns:a16="http://schemas.microsoft.com/office/drawing/2014/main" id="{2CEC92D4-2226-4803-886D-D564B939EF0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 xmlns:a16="http://schemas.microsoft.com/office/drawing/2014/main" id="{C3DE5FE6-F37F-43D9-9313-891558AA020C}"/>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 xmlns:a16="http://schemas.microsoft.com/office/drawing/2014/main" id="{9CC80914-6809-4150-A8FD-251BC02DA676}"/>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 xmlns:a16="http://schemas.microsoft.com/office/drawing/2014/main" id="{1ED005F5-DA8B-4596-A0A9-15274C92387A}"/>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 xmlns:a16="http://schemas.microsoft.com/office/drawing/2014/main" id="{D9BD4208-7BE5-4CE9-ACF0-51E333803F1C}"/>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 xmlns:a16="http://schemas.microsoft.com/office/drawing/2014/main" id="{9755B18E-717A-4D08-9388-39CB06F56D00}"/>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 xmlns:a16="http://schemas.microsoft.com/office/drawing/2014/main" id="{7B46F5BF-6CC6-42C1-952A-26D1D0216AC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 xmlns:a16="http://schemas.microsoft.com/office/drawing/2014/main" id="{BA8F7315-3A5C-441E-A9F1-59EFC329591F}"/>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8" name="文本框 177">
            <a:extLst>
              <a:ext uri="{FF2B5EF4-FFF2-40B4-BE49-F238E27FC236}">
                <a16:creationId xmlns="" xmlns:a16="http://schemas.microsoft.com/office/drawing/2014/main" id="{8E3509D3-AF2B-442D-B3E0-2DEE2109380C}"/>
              </a:ext>
            </a:extLst>
          </p:cNvPr>
          <p:cNvSpPr txBox="1"/>
          <p:nvPr/>
        </p:nvSpPr>
        <p:spPr>
          <a:xfrm>
            <a:off x="1348252" y="4311602"/>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1</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79" name="文本框 178">
            <a:extLst>
              <a:ext uri="{FF2B5EF4-FFF2-40B4-BE49-F238E27FC236}">
                <a16:creationId xmlns="" xmlns:a16="http://schemas.microsoft.com/office/drawing/2014/main" id="{07BB4B56-199A-4A81-BBCA-AE02C3F90B57}"/>
              </a:ext>
            </a:extLst>
          </p:cNvPr>
          <p:cNvSpPr txBox="1"/>
          <p:nvPr/>
        </p:nvSpPr>
        <p:spPr>
          <a:xfrm>
            <a:off x="4107970" y="2619408"/>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2</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0" name="文本框 179">
            <a:extLst>
              <a:ext uri="{FF2B5EF4-FFF2-40B4-BE49-F238E27FC236}">
                <a16:creationId xmlns="" xmlns:a16="http://schemas.microsoft.com/office/drawing/2014/main" id="{2B37E5E7-11E7-4959-8739-CA12D8D39396}"/>
              </a:ext>
            </a:extLst>
          </p:cNvPr>
          <p:cNvSpPr txBox="1"/>
          <p:nvPr/>
        </p:nvSpPr>
        <p:spPr>
          <a:xfrm>
            <a:off x="7965350" y="2620703"/>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3</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1" name="文本框 180">
            <a:extLst>
              <a:ext uri="{FF2B5EF4-FFF2-40B4-BE49-F238E27FC236}">
                <a16:creationId xmlns="" xmlns:a16="http://schemas.microsoft.com/office/drawing/2014/main" id="{DB9A3A7D-DAC4-44A0-A40C-6C3C650BAC1F}"/>
              </a:ext>
            </a:extLst>
          </p:cNvPr>
          <p:cNvSpPr txBox="1"/>
          <p:nvPr/>
        </p:nvSpPr>
        <p:spPr>
          <a:xfrm>
            <a:off x="10152571" y="4676405"/>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4</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3" name="矩形 182">
            <a:extLst>
              <a:ext uri="{FF2B5EF4-FFF2-40B4-BE49-F238E27FC236}">
                <a16:creationId xmlns="" xmlns:a16="http://schemas.microsoft.com/office/drawing/2014/main" id="{2F1E302F-CC51-49D0-8ED3-DE728F5756AD}"/>
              </a:ext>
            </a:extLst>
          </p:cNvPr>
          <p:cNvSpPr/>
          <p:nvPr/>
        </p:nvSpPr>
        <p:spPr>
          <a:xfrm>
            <a:off x="617500" y="3563665"/>
            <a:ext cx="2121518" cy="523220"/>
          </a:xfrm>
          <a:prstGeom prst="rect">
            <a:avLst/>
          </a:prstGeom>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依赖</a:t>
            </a:r>
            <a:r>
              <a:rPr lang="zh-CN" altLang="en-US" sz="2800" dirty="0" smtClean="0">
                <a:solidFill>
                  <a:schemeClr val="bg1"/>
                </a:solidFill>
                <a:latin typeface="微软雅黑" panose="020B0503020204020204" pitchFamily="34" charset="-122"/>
                <a:ea typeface="微软雅黑" panose="020B0503020204020204" pitchFamily="34" charset="-122"/>
              </a:rPr>
              <a:t>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5" name="矩形 184">
            <a:extLst>
              <a:ext uri="{FF2B5EF4-FFF2-40B4-BE49-F238E27FC236}">
                <a16:creationId xmlns="" xmlns:a16="http://schemas.microsoft.com/office/drawing/2014/main" id="{AC65DEBC-2821-4FE6-AD87-BF455A3C7DEB}"/>
              </a:ext>
            </a:extLst>
          </p:cNvPr>
          <p:cNvSpPr/>
          <p:nvPr/>
        </p:nvSpPr>
        <p:spPr>
          <a:xfrm>
            <a:off x="3376788" y="1869648"/>
            <a:ext cx="2121518" cy="523220"/>
          </a:xfrm>
          <a:prstGeom prst="rect">
            <a:avLst/>
          </a:prstGeom>
        </p:spPr>
        <p:txBody>
          <a:bodyPr wrap="square">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泛化关系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6" name="矩形 185">
            <a:extLst>
              <a:ext uri="{FF2B5EF4-FFF2-40B4-BE49-F238E27FC236}">
                <a16:creationId xmlns="" xmlns:a16="http://schemas.microsoft.com/office/drawing/2014/main" id="{D2B0642A-121F-4A08-81F5-9D28A6A125A0}"/>
              </a:ext>
            </a:extLst>
          </p:cNvPr>
          <p:cNvSpPr/>
          <p:nvPr/>
        </p:nvSpPr>
        <p:spPr>
          <a:xfrm>
            <a:off x="7253649" y="1853374"/>
            <a:ext cx="2121518" cy="523220"/>
          </a:xfrm>
          <a:prstGeom prst="rect">
            <a:avLst/>
          </a:prstGeom>
        </p:spPr>
        <p:txBody>
          <a:bodyPr wrap="square">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关联关系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7" name="矩形 186">
            <a:extLst>
              <a:ext uri="{FF2B5EF4-FFF2-40B4-BE49-F238E27FC236}">
                <a16:creationId xmlns="" xmlns:a16="http://schemas.microsoft.com/office/drawing/2014/main" id="{D46CC88B-E3A2-4A10-9AA2-4425EB2A8B94}"/>
              </a:ext>
            </a:extLst>
          </p:cNvPr>
          <p:cNvSpPr/>
          <p:nvPr/>
        </p:nvSpPr>
        <p:spPr>
          <a:xfrm>
            <a:off x="9620233" y="3845849"/>
            <a:ext cx="2121518" cy="523220"/>
          </a:xfrm>
          <a:prstGeom prst="rect">
            <a:avLst/>
          </a:prstGeom>
        </p:spPr>
        <p:txBody>
          <a:bodyPr wrap="square">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实现关系</a:t>
            </a:r>
            <a:endParaRPr lang="en-US" altLang="zh-CN" sz="2800" dirty="0" smtClean="0">
              <a:solidFill>
                <a:schemeClr val="bg1"/>
              </a:solidFill>
              <a:latin typeface="微软雅黑" panose="020B0503020204020204" pitchFamily="34" charset="-122"/>
              <a:ea typeface="微软雅黑" panose="020B0503020204020204" pitchFamily="34" charset="-122"/>
            </a:endParaRPr>
          </a:p>
        </p:txBody>
      </p:sp>
      <p:sp>
        <p:nvSpPr>
          <p:cNvPr id="189" name="文本框 9">
            <a:extLst>
              <a:ext uri="{FF2B5EF4-FFF2-40B4-BE49-F238E27FC236}">
                <a16:creationId xmlns="" xmlns:a16="http://schemas.microsoft.com/office/drawing/2014/main" id="{7A43F8F2-C6C5-40D9-BB21-78B3A0C61EA5}"/>
              </a:ext>
            </a:extLst>
          </p:cNvPr>
          <p:cNvSpPr txBox="1"/>
          <p:nvPr/>
        </p:nvSpPr>
        <p:spPr>
          <a:xfrm>
            <a:off x="3131728" y="4616762"/>
            <a:ext cx="6293852" cy="1015663"/>
          </a:xfrm>
          <a:prstGeom prst="rect">
            <a:avLst/>
          </a:prstGeom>
          <a:noFill/>
        </p:spPr>
        <p:txBody>
          <a:bodyPr wrap="square" rtlCol="0">
            <a:spAutoFit/>
          </a:bodyPr>
          <a:lstStyle/>
          <a:p>
            <a:pPr algn="ctr"/>
            <a:r>
              <a:rPr lang="zh-CN" altLang="en-US" sz="6000" b="1" dirty="0" smtClean="0">
                <a:solidFill>
                  <a:schemeClr val="bg1"/>
                </a:solidFill>
                <a:latin typeface="微软雅黑" panose="020B0503020204020204" pitchFamily="34" charset="-122"/>
                <a:ea typeface="微软雅黑" panose="020B0503020204020204" pitchFamily="34" charset="-122"/>
              </a:rPr>
              <a:t>类图中</a:t>
            </a:r>
            <a:r>
              <a:rPr lang="zh-CN" altLang="en-US" sz="6000" b="1" dirty="0">
                <a:solidFill>
                  <a:schemeClr val="bg1"/>
                </a:solidFill>
                <a:latin typeface="微软雅黑" panose="020B0503020204020204" pitchFamily="34" charset="-122"/>
                <a:ea typeface="微软雅黑" panose="020B0503020204020204" pitchFamily="34" charset="-122"/>
              </a:rPr>
              <a:t>的</a:t>
            </a:r>
            <a:r>
              <a:rPr lang="zh-CN" altLang="en-US" sz="6000" b="1" dirty="0" smtClean="0">
                <a:solidFill>
                  <a:schemeClr val="bg1"/>
                </a:solidFill>
                <a:latin typeface="微软雅黑" panose="020B0503020204020204" pitchFamily="34" charset="-122"/>
                <a:ea typeface="微软雅黑" panose="020B0503020204020204" pitchFamily="34" charset="-122"/>
              </a:rPr>
              <a:t>关系</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6031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p:cTn id="18" dur="500" fill="hold"/>
                                        <p:tgtEl>
                                          <p:spTgt spid="42"/>
                                        </p:tgtEl>
                                        <p:attrNameLst>
                                          <p:attrName>ppt_w</p:attrName>
                                        </p:attrNameLst>
                                      </p:cBhvr>
                                      <p:tavLst>
                                        <p:tav tm="0">
                                          <p:val>
                                            <p:fltVal val="0"/>
                                          </p:val>
                                        </p:tav>
                                        <p:tav tm="100000">
                                          <p:val>
                                            <p:strVal val="#ppt_w"/>
                                          </p:val>
                                        </p:tav>
                                      </p:tavLst>
                                    </p:anim>
                                    <p:anim calcmode="lin" valueType="num">
                                      <p:cBhvr>
                                        <p:cTn id="19" dur="500" fill="hold"/>
                                        <p:tgtEl>
                                          <p:spTgt spid="42"/>
                                        </p:tgtEl>
                                        <p:attrNameLst>
                                          <p:attrName>ppt_h</p:attrName>
                                        </p:attrNameLst>
                                      </p:cBhvr>
                                      <p:tavLst>
                                        <p:tav tm="0">
                                          <p:val>
                                            <p:fltVal val="0"/>
                                          </p:val>
                                        </p:tav>
                                        <p:tav tm="100000">
                                          <p:val>
                                            <p:strVal val="#ppt_h"/>
                                          </p:val>
                                        </p:tav>
                                      </p:tavLst>
                                    </p:anim>
                                    <p:anim calcmode="lin" valueType="num">
                                      <p:cBhvr>
                                        <p:cTn id="20" dur="500" fill="hold"/>
                                        <p:tgtEl>
                                          <p:spTgt spid="42"/>
                                        </p:tgtEl>
                                        <p:attrNameLst>
                                          <p:attrName>style.rotation</p:attrName>
                                        </p:attrNameLst>
                                      </p:cBhvr>
                                      <p:tavLst>
                                        <p:tav tm="0">
                                          <p:val>
                                            <p:fltVal val="360"/>
                                          </p:val>
                                        </p:tav>
                                        <p:tav tm="100000">
                                          <p:val>
                                            <p:fltVal val="0"/>
                                          </p:val>
                                        </p:tav>
                                      </p:tavLst>
                                    </p:anim>
                                    <p:animEffect transition="in" filter="fade">
                                      <p:cBhvr>
                                        <p:cTn id="21" dur="500"/>
                                        <p:tgtEl>
                                          <p:spTgt spid="42"/>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p:cTn id="25" dur="500" fill="hold"/>
                                        <p:tgtEl>
                                          <p:spTgt spid="76"/>
                                        </p:tgtEl>
                                        <p:attrNameLst>
                                          <p:attrName>ppt_w</p:attrName>
                                        </p:attrNameLst>
                                      </p:cBhvr>
                                      <p:tavLst>
                                        <p:tav tm="0">
                                          <p:val>
                                            <p:fltVal val="0"/>
                                          </p:val>
                                        </p:tav>
                                        <p:tav tm="100000">
                                          <p:val>
                                            <p:strVal val="#ppt_w"/>
                                          </p:val>
                                        </p:tav>
                                      </p:tavLst>
                                    </p:anim>
                                    <p:anim calcmode="lin" valueType="num">
                                      <p:cBhvr>
                                        <p:cTn id="26" dur="500" fill="hold"/>
                                        <p:tgtEl>
                                          <p:spTgt spid="76"/>
                                        </p:tgtEl>
                                        <p:attrNameLst>
                                          <p:attrName>ppt_h</p:attrName>
                                        </p:attrNameLst>
                                      </p:cBhvr>
                                      <p:tavLst>
                                        <p:tav tm="0">
                                          <p:val>
                                            <p:fltVal val="0"/>
                                          </p:val>
                                        </p:tav>
                                        <p:tav tm="100000">
                                          <p:val>
                                            <p:strVal val="#ppt_h"/>
                                          </p:val>
                                        </p:tav>
                                      </p:tavLst>
                                    </p:anim>
                                    <p:anim calcmode="lin" valueType="num">
                                      <p:cBhvr>
                                        <p:cTn id="27" dur="500" fill="hold"/>
                                        <p:tgtEl>
                                          <p:spTgt spid="76"/>
                                        </p:tgtEl>
                                        <p:attrNameLst>
                                          <p:attrName>style.rotation</p:attrName>
                                        </p:attrNameLst>
                                      </p:cBhvr>
                                      <p:tavLst>
                                        <p:tav tm="0">
                                          <p:val>
                                            <p:fltVal val="360"/>
                                          </p:val>
                                        </p:tav>
                                        <p:tav tm="100000">
                                          <p:val>
                                            <p:fltVal val="0"/>
                                          </p:val>
                                        </p:tav>
                                      </p:tavLst>
                                    </p:anim>
                                    <p:animEffect transition="in" filter="fade">
                                      <p:cBhvr>
                                        <p:cTn id="28" dur="500"/>
                                        <p:tgtEl>
                                          <p:spTgt spid="76"/>
                                        </p:tgtEl>
                                      </p:cBhvr>
                                    </p:animEffect>
                                  </p:childTnLst>
                                </p:cTn>
                              </p:par>
                            </p:childTnLst>
                          </p:cTn>
                        </p:par>
                        <p:par>
                          <p:cTn id="29" fill="hold">
                            <p:stCondLst>
                              <p:cond delay="2000"/>
                            </p:stCondLst>
                            <p:childTnLst>
                              <p:par>
                                <p:cTn id="30" presetID="49" presetClass="entr" presetSubtype="0" decel="100000" fill="hold" nodeType="afterEffect">
                                  <p:stCondLst>
                                    <p:cond delay="0"/>
                                  </p:stCondLst>
                                  <p:childTnLst>
                                    <p:set>
                                      <p:cBhvr>
                                        <p:cTn id="31" dur="1" fill="hold">
                                          <p:stCondLst>
                                            <p:cond delay="0"/>
                                          </p:stCondLst>
                                        </p:cTn>
                                        <p:tgtEl>
                                          <p:spTgt spid="110"/>
                                        </p:tgtEl>
                                        <p:attrNameLst>
                                          <p:attrName>style.visibility</p:attrName>
                                        </p:attrNameLst>
                                      </p:cBhvr>
                                      <p:to>
                                        <p:strVal val="visible"/>
                                      </p:to>
                                    </p:set>
                                    <p:anim calcmode="lin" valueType="num">
                                      <p:cBhvr>
                                        <p:cTn id="32" dur="500" fill="hold"/>
                                        <p:tgtEl>
                                          <p:spTgt spid="110"/>
                                        </p:tgtEl>
                                        <p:attrNameLst>
                                          <p:attrName>ppt_w</p:attrName>
                                        </p:attrNameLst>
                                      </p:cBhvr>
                                      <p:tavLst>
                                        <p:tav tm="0">
                                          <p:val>
                                            <p:fltVal val="0"/>
                                          </p:val>
                                        </p:tav>
                                        <p:tav tm="100000">
                                          <p:val>
                                            <p:strVal val="#ppt_w"/>
                                          </p:val>
                                        </p:tav>
                                      </p:tavLst>
                                    </p:anim>
                                    <p:anim calcmode="lin" valueType="num">
                                      <p:cBhvr>
                                        <p:cTn id="33" dur="500" fill="hold"/>
                                        <p:tgtEl>
                                          <p:spTgt spid="110"/>
                                        </p:tgtEl>
                                        <p:attrNameLst>
                                          <p:attrName>ppt_h</p:attrName>
                                        </p:attrNameLst>
                                      </p:cBhvr>
                                      <p:tavLst>
                                        <p:tav tm="0">
                                          <p:val>
                                            <p:fltVal val="0"/>
                                          </p:val>
                                        </p:tav>
                                        <p:tav tm="100000">
                                          <p:val>
                                            <p:strVal val="#ppt_h"/>
                                          </p:val>
                                        </p:tav>
                                      </p:tavLst>
                                    </p:anim>
                                    <p:anim calcmode="lin" valueType="num">
                                      <p:cBhvr>
                                        <p:cTn id="34" dur="500" fill="hold"/>
                                        <p:tgtEl>
                                          <p:spTgt spid="110"/>
                                        </p:tgtEl>
                                        <p:attrNameLst>
                                          <p:attrName>style.rotation</p:attrName>
                                        </p:attrNameLst>
                                      </p:cBhvr>
                                      <p:tavLst>
                                        <p:tav tm="0">
                                          <p:val>
                                            <p:fltVal val="360"/>
                                          </p:val>
                                        </p:tav>
                                        <p:tav tm="100000">
                                          <p:val>
                                            <p:fltVal val="0"/>
                                          </p:val>
                                        </p:tav>
                                      </p:tavLst>
                                    </p:anim>
                                    <p:animEffect transition="in" filter="fade">
                                      <p:cBhvr>
                                        <p:cTn id="35" dur="500"/>
                                        <p:tgtEl>
                                          <p:spTgt spid="110"/>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fade">
                                      <p:cBhvr>
                                        <p:cTn id="39" dur="500"/>
                                        <p:tgtEl>
                                          <p:spTgt spid="178"/>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79"/>
                                        </p:tgtEl>
                                        <p:attrNameLst>
                                          <p:attrName>style.visibility</p:attrName>
                                        </p:attrNameLst>
                                      </p:cBhvr>
                                      <p:to>
                                        <p:strVal val="visible"/>
                                      </p:to>
                                    </p:set>
                                    <p:animEffect transition="in" filter="fade">
                                      <p:cBhvr>
                                        <p:cTn id="43" dur="500"/>
                                        <p:tgtEl>
                                          <p:spTgt spid="17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80"/>
                                        </p:tgtEl>
                                        <p:attrNameLst>
                                          <p:attrName>style.visibility</p:attrName>
                                        </p:attrNameLst>
                                      </p:cBhvr>
                                      <p:to>
                                        <p:strVal val="visible"/>
                                      </p:to>
                                    </p:set>
                                    <p:animEffect transition="in" filter="fade">
                                      <p:cBhvr>
                                        <p:cTn id="47" dur="500"/>
                                        <p:tgtEl>
                                          <p:spTgt spid="180"/>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81"/>
                                        </p:tgtEl>
                                        <p:attrNameLst>
                                          <p:attrName>style.visibility</p:attrName>
                                        </p:attrNameLst>
                                      </p:cBhvr>
                                      <p:to>
                                        <p:strVal val="visible"/>
                                      </p:to>
                                    </p:set>
                                    <p:animEffect transition="in" filter="fade">
                                      <p:cBhvr>
                                        <p:cTn id="51" dur="500"/>
                                        <p:tgtEl>
                                          <p:spTgt spid="181"/>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83"/>
                                        </p:tgtEl>
                                        <p:attrNameLst>
                                          <p:attrName>style.visibility</p:attrName>
                                        </p:attrNameLst>
                                      </p:cBhvr>
                                      <p:to>
                                        <p:strVal val="visible"/>
                                      </p:to>
                                    </p:set>
                                    <p:animEffect transition="in" filter="fade">
                                      <p:cBhvr>
                                        <p:cTn id="56" dur="1000"/>
                                        <p:tgtEl>
                                          <p:spTgt spid="183"/>
                                        </p:tgtEl>
                                      </p:cBhvr>
                                    </p:animEffect>
                                    <p:anim calcmode="lin" valueType="num">
                                      <p:cBhvr>
                                        <p:cTn id="57" dur="1000" fill="hold"/>
                                        <p:tgtEl>
                                          <p:spTgt spid="183"/>
                                        </p:tgtEl>
                                        <p:attrNameLst>
                                          <p:attrName>ppt_x</p:attrName>
                                        </p:attrNameLst>
                                      </p:cBhvr>
                                      <p:tavLst>
                                        <p:tav tm="0">
                                          <p:val>
                                            <p:strVal val="#ppt_x"/>
                                          </p:val>
                                        </p:tav>
                                        <p:tav tm="100000">
                                          <p:val>
                                            <p:strVal val="#ppt_x"/>
                                          </p:val>
                                        </p:tav>
                                      </p:tavLst>
                                    </p:anim>
                                    <p:anim calcmode="lin" valueType="num">
                                      <p:cBhvr>
                                        <p:cTn id="58" dur="1000" fill="hold"/>
                                        <p:tgtEl>
                                          <p:spTgt spid="18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85"/>
                                        </p:tgtEl>
                                        <p:attrNameLst>
                                          <p:attrName>style.visibility</p:attrName>
                                        </p:attrNameLst>
                                      </p:cBhvr>
                                      <p:to>
                                        <p:strVal val="visible"/>
                                      </p:to>
                                    </p:set>
                                    <p:animEffect transition="in" filter="fade">
                                      <p:cBhvr>
                                        <p:cTn id="61" dur="1000"/>
                                        <p:tgtEl>
                                          <p:spTgt spid="185"/>
                                        </p:tgtEl>
                                      </p:cBhvr>
                                    </p:animEffect>
                                    <p:anim calcmode="lin" valueType="num">
                                      <p:cBhvr>
                                        <p:cTn id="62" dur="1000" fill="hold"/>
                                        <p:tgtEl>
                                          <p:spTgt spid="185"/>
                                        </p:tgtEl>
                                        <p:attrNameLst>
                                          <p:attrName>ppt_x</p:attrName>
                                        </p:attrNameLst>
                                      </p:cBhvr>
                                      <p:tavLst>
                                        <p:tav tm="0">
                                          <p:val>
                                            <p:strVal val="#ppt_x"/>
                                          </p:val>
                                        </p:tav>
                                        <p:tav tm="100000">
                                          <p:val>
                                            <p:strVal val="#ppt_x"/>
                                          </p:val>
                                        </p:tav>
                                      </p:tavLst>
                                    </p:anim>
                                    <p:anim calcmode="lin" valueType="num">
                                      <p:cBhvr>
                                        <p:cTn id="63" dur="1000" fill="hold"/>
                                        <p:tgtEl>
                                          <p:spTgt spid="18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86"/>
                                        </p:tgtEl>
                                        <p:attrNameLst>
                                          <p:attrName>style.visibility</p:attrName>
                                        </p:attrNameLst>
                                      </p:cBhvr>
                                      <p:to>
                                        <p:strVal val="visible"/>
                                      </p:to>
                                    </p:set>
                                    <p:animEffect transition="in" filter="fade">
                                      <p:cBhvr>
                                        <p:cTn id="66" dur="1000"/>
                                        <p:tgtEl>
                                          <p:spTgt spid="186"/>
                                        </p:tgtEl>
                                      </p:cBhvr>
                                    </p:animEffect>
                                    <p:anim calcmode="lin" valueType="num">
                                      <p:cBhvr>
                                        <p:cTn id="67" dur="1000" fill="hold"/>
                                        <p:tgtEl>
                                          <p:spTgt spid="186"/>
                                        </p:tgtEl>
                                        <p:attrNameLst>
                                          <p:attrName>ppt_x</p:attrName>
                                        </p:attrNameLst>
                                      </p:cBhvr>
                                      <p:tavLst>
                                        <p:tav tm="0">
                                          <p:val>
                                            <p:strVal val="#ppt_x"/>
                                          </p:val>
                                        </p:tav>
                                        <p:tav tm="100000">
                                          <p:val>
                                            <p:strVal val="#ppt_x"/>
                                          </p:val>
                                        </p:tav>
                                      </p:tavLst>
                                    </p:anim>
                                    <p:anim calcmode="lin" valueType="num">
                                      <p:cBhvr>
                                        <p:cTn id="68" dur="1000" fill="hold"/>
                                        <p:tgtEl>
                                          <p:spTgt spid="18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87"/>
                                        </p:tgtEl>
                                        <p:attrNameLst>
                                          <p:attrName>style.visibility</p:attrName>
                                        </p:attrNameLst>
                                      </p:cBhvr>
                                      <p:to>
                                        <p:strVal val="visible"/>
                                      </p:to>
                                    </p:set>
                                    <p:animEffect transition="in" filter="fade">
                                      <p:cBhvr>
                                        <p:cTn id="71" dur="1000"/>
                                        <p:tgtEl>
                                          <p:spTgt spid="187"/>
                                        </p:tgtEl>
                                      </p:cBhvr>
                                    </p:animEffect>
                                    <p:anim calcmode="lin" valueType="num">
                                      <p:cBhvr>
                                        <p:cTn id="72" dur="1000" fill="hold"/>
                                        <p:tgtEl>
                                          <p:spTgt spid="187"/>
                                        </p:tgtEl>
                                        <p:attrNameLst>
                                          <p:attrName>ppt_x</p:attrName>
                                        </p:attrNameLst>
                                      </p:cBhvr>
                                      <p:tavLst>
                                        <p:tav tm="0">
                                          <p:val>
                                            <p:strVal val="#ppt_x"/>
                                          </p:val>
                                        </p:tav>
                                        <p:tav tm="100000">
                                          <p:val>
                                            <p:strVal val="#ppt_x"/>
                                          </p:val>
                                        </p:tav>
                                      </p:tavLst>
                                    </p:anim>
                                    <p:anim calcmode="lin" valueType="num">
                                      <p:cBhvr>
                                        <p:cTn id="73" dur="1000" fill="hold"/>
                                        <p:tgtEl>
                                          <p:spTgt spid="187"/>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1" presetClass="entr" presetSubtype="0" fill="hold" grpId="0" nodeType="afterEffect">
                                  <p:stCondLst>
                                    <p:cond delay="0"/>
                                  </p:stCondLst>
                                  <p:iterate type="lt">
                                    <p:tmPct val="10000"/>
                                  </p:iterate>
                                  <p:childTnLst>
                                    <p:set>
                                      <p:cBhvr>
                                        <p:cTn id="76" dur="1" fill="hold">
                                          <p:stCondLst>
                                            <p:cond delay="0"/>
                                          </p:stCondLst>
                                        </p:cTn>
                                        <p:tgtEl>
                                          <p:spTgt spid="189"/>
                                        </p:tgtEl>
                                        <p:attrNameLst>
                                          <p:attrName>style.visibility</p:attrName>
                                        </p:attrNameLst>
                                      </p:cBhvr>
                                      <p:to>
                                        <p:strVal val="visible"/>
                                      </p:to>
                                    </p:set>
                                    <p:anim calcmode="lin" valueType="num">
                                      <p:cBhvr>
                                        <p:cTn id="77" dur="500" fill="hold"/>
                                        <p:tgtEl>
                                          <p:spTgt spid="189"/>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189"/>
                                        </p:tgtEl>
                                        <p:attrNameLst>
                                          <p:attrName>ppt_y</p:attrName>
                                        </p:attrNameLst>
                                      </p:cBhvr>
                                      <p:tavLst>
                                        <p:tav tm="0">
                                          <p:val>
                                            <p:strVal val="#ppt_y"/>
                                          </p:val>
                                        </p:tav>
                                        <p:tav tm="100000">
                                          <p:val>
                                            <p:strVal val="#ppt_y"/>
                                          </p:val>
                                        </p:tav>
                                      </p:tavLst>
                                    </p:anim>
                                    <p:anim calcmode="lin" valueType="num">
                                      <p:cBhvr>
                                        <p:cTn id="79" dur="500" fill="hold"/>
                                        <p:tgtEl>
                                          <p:spTgt spid="189"/>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189"/>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8" grpId="0"/>
      <p:bldP spid="179" grpId="0"/>
      <p:bldP spid="180" grpId="0"/>
      <p:bldP spid="181" grpId="0"/>
      <p:bldP spid="183" grpId="0"/>
      <p:bldP spid="185" grpId="0"/>
      <p:bldP spid="186" grpId="0"/>
      <p:bldP spid="187" grpId="0"/>
      <p:bldP spid="18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1424868"/>
            <a:ext cx="4676918" cy="1754326"/>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对象之间最弱的一种关联方式，是临时性的关联。代码中一般指由局部变量、函数参数、返回值建立的对于其他对象的调用关系。一个类调用被依赖类中的某些方法而得以完成这个类的一些职责。在类图使用带箭头的虚线表示，箭头从使用类指向被依赖的类。</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依赖</a:t>
            </a:r>
            <a:r>
              <a:rPr lang="zh-CN" altLang="en-US" sz="6000" b="1" dirty="0" smtClean="0">
                <a:solidFill>
                  <a:srgbClr val="92C3CC"/>
                </a:solidFill>
                <a:latin typeface="微软雅黑" panose="020B0503020204020204" pitchFamily="34" charset="-122"/>
                <a:ea typeface="微软雅黑" panose="020B0503020204020204" pitchFamily="34" charset="-122"/>
              </a:rPr>
              <a:t>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149788" y="3179194"/>
            <a:ext cx="1638095" cy="3019048"/>
          </a:xfrm>
          <a:prstGeom prst="rect">
            <a:avLst/>
          </a:prstGeom>
        </p:spPr>
      </p:pic>
    </p:spTree>
    <p:extLst>
      <p:ext uri="{BB962C8B-B14F-4D97-AF65-F5344CB8AC3E}">
        <p14:creationId xmlns:p14="http://schemas.microsoft.com/office/powerpoint/2010/main" val="1668170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5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8" y="1449920"/>
            <a:ext cx="2722679" cy="1200329"/>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一种非常直接的关系，通常表示是使用者使用服务提供者所提供的服务实现它的行为。</a:t>
            </a:r>
            <a:endParaRPr lang="zh-CN" altLang="en-US" dirty="0">
              <a:solidFill>
                <a:srgbClr val="728D98"/>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8" y="409205"/>
            <a:ext cx="4526427" cy="707886"/>
          </a:xfrm>
          <a:prstGeom prst="rect">
            <a:avLst/>
          </a:prstGeom>
          <a:noFill/>
        </p:spPr>
        <p:txBody>
          <a:bodyPr wrap="square" rtlCol="0">
            <a:spAutoFit/>
          </a:bodyPr>
          <a:lstStyle/>
          <a:p>
            <a:r>
              <a:rPr lang="zh-CN" altLang="en-US" sz="4000" b="1" dirty="0">
                <a:solidFill>
                  <a:srgbClr val="92C3CC"/>
                </a:solidFill>
                <a:latin typeface="微软雅黑" panose="020B0503020204020204" pitchFamily="34" charset="-122"/>
                <a:ea typeface="微软雅黑" panose="020B0503020204020204" pitchFamily="34" charset="-122"/>
              </a:rPr>
              <a:t>依赖</a:t>
            </a:r>
            <a:r>
              <a:rPr lang="zh-CN" altLang="en-US" sz="4000" b="1" dirty="0" smtClean="0">
                <a:solidFill>
                  <a:srgbClr val="92C3CC"/>
                </a:solidFill>
                <a:latin typeface="微软雅黑" panose="020B0503020204020204" pitchFamily="34" charset="-122"/>
                <a:ea typeface="微软雅黑" panose="020B0503020204020204" pitchFamily="34" charset="-122"/>
              </a:rPr>
              <a:t>关系</a:t>
            </a:r>
            <a:r>
              <a:rPr lang="en-US" altLang="zh-CN" sz="4000" b="1" dirty="0" smtClean="0">
                <a:solidFill>
                  <a:srgbClr val="92C3CC"/>
                </a:solidFill>
                <a:latin typeface="微软雅黑" panose="020B0503020204020204" pitchFamily="34" charset="-122"/>
                <a:ea typeface="微软雅黑" panose="020B0503020204020204" pitchFamily="34" charset="-122"/>
              </a:rPr>
              <a:t>-</a:t>
            </a:r>
            <a:r>
              <a:rPr lang="zh-CN" altLang="en-US" sz="4000" b="1" dirty="0" smtClean="0">
                <a:solidFill>
                  <a:srgbClr val="92C3CC"/>
                </a:solidFill>
                <a:latin typeface="微软雅黑" panose="020B0503020204020204" pitchFamily="34" charset="-122"/>
                <a:ea typeface="微软雅黑" panose="020B0503020204020204" pitchFamily="34" charset="-122"/>
              </a:rPr>
              <a:t>使用依赖</a:t>
            </a:r>
            <a:endParaRPr lang="zh-CN" altLang="en-US" sz="4000" b="1" dirty="0">
              <a:solidFill>
                <a:srgbClr val="92C3CC"/>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nvPr>
        </p:nvGraphicFramePr>
        <p:xfrm>
          <a:off x="5210827" y="3575600"/>
          <a:ext cx="6501007" cy="2392680"/>
        </p:xfrm>
        <a:graphic>
          <a:graphicData uri="http://schemas.openxmlformats.org/drawingml/2006/table">
            <a:tbl>
              <a:tblPr firstRow="1" bandRow="1">
                <a:tableStyleId>{5C22544A-7EE6-4342-B048-85BDC9FD1C3A}</a:tableStyleId>
              </a:tblPr>
              <a:tblGrid>
                <a:gridCol w="1132875"/>
                <a:gridCol w="4049280"/>
                <a:gridCol w="1318852"/>
              </a:tblGrid>
              <a:tr h="370840">
                <a:tc>
                  <a:txBody>
                    <a:bodyPr/>
                    <a:lstStyle/>
                    <a:p>
                      <a:pPr algn="ctr"/>
                      <a:r>
                        <a:rPr lang="zh-CN" altLang="en-US" dirty="0" smtClean="0"/>
                        <a:t>依赖关系</a:t>
                      </a:r>
                      <a:endParaRPr lang="zh-CN" altLang="en-US" dirty="0"/>
                    </a:p>
                  </a:txBody>
                  <a:tcPr/>
                </a:tc>
                <a:tc>
                  <a:txBody>
                    <a:bodyPr/>
                    <a:lstStyle/>
                    <a:p>
                      <a:pPr algn="ctr"/>
                      <a:r>
                        <a:rPr lang="zh-CN" altLang="en-US" dirty="0" smtClean="0"/>
                        <a:t>功能</a:t>
                      </a:r>
                      <a:endParaRPr lang="zh-CN" altLang="en-US" dirty="0"/>
                    </a:p>
                  </a:txBody>
                  <a:tcPr/>
                </a:tc>
                <a:tc>
                  <a:txBody>
                    <a:bodyPr/>
                    <a:lstStyle/>
                    <a:p>
                      <a:pPr algn="ctr"/>
                      <a:r>
                        <a:rPr lang="zh-CN" altLang="en-US" dirty="0" smtClean="0"/>
                        <a:t>关键字</a:t>
                      </a:r>
                      <a:endParaRPr lang="zh-CN" altLang="en-US" dirty="0"/>
                    </a:p>
                  </a:txBody>
                  <a:tcPr/>
                </a:tc>
              </a:tr>
              <a:tr h="370840">
                <a:tc>
                  <a:txBody>
                    <a:bodyPr/>
                    <a:lstStyle/>
                    <a:p>
                      <a:pPr algn="ctr"/>
                      <a:r>
                        <a:rPr lang="zh-CN" altLang="en-US" sz="1800" b="0" i="0" kern="1200" dirty="0" smtClean="0">
                          <a:solidFill>
                            <a:schemeClr val="dk1"/>
                          </a:solidFill>
                          <a:effectLst/>
                          <a:latin typeface="+mn-lt"/>
                          <a:ea typeface="+mn-ea"/>
                          <a:cs typeface="+mn-cs"/>
                        </a:rPr>
                        <a:t>调用</a:t>
                      </a:r>
                      <a:endParaRPr lang="zh-CN" altLang="en-US" dirty="0"/>
                    </a:p>
                  </a:txBody>
                  <a:tcPr/>
                </a:tc>
                <a:tc>
                  <a:txBody>
                    <a:bodyPr/>
                    <a:lstStyle/>
                    <a:p>
                      <a:pPr algn="l"/>
                      <a:r>
                        <a:rPr lang="zh-CN" altLang="en-US" sz="1800" b="0" i="0" kern="1200" dirty="0" smtClean="0">
                          <a:solidFill>
                            <a:schemeClr val="dk1"/>
                          </a:solidFill>
                          <a:effectLst/>
                          <a:latin typeface="+mn-lt"/>
                          <a:ea typeface="+mn-ea"/>
                          <a:cs typeface="+mn-cs"/>
                        </a:rPr>
                        <a:t>声明一个类调用其他类的操作的方法</a:t>
                      </a:r>
                      <a:endParaRPr lang="zh-CN" altLang="en-US" dirty="0"/>
                    </a:p>
                  </a:txBody>
                  <a:tcPr/>
                </a:tc>
                <a:tc>
                  <a:txBody>
                    <a:bodyPr/>
                    <a:lstStyle/>
                    <a:p>
                      <a:pPr algn="ctr"/>
                      <a:r>
                        <a:rPr lang="en-US" altLang="zh-CN" sz="1800" b="0" i="0" kern="1200" dirty="0" smtClean="0">
                          <a:solidFill>
                            <a:schemeClr val="dk1"/>
                          </a:solidFill>
                          <a:effectLst/>
                          <a:latin typeface="+mn-lt"/>
                          <a:ea typeface="+mn-ea"/>
                          <a:cs typeface="+mn-cs"/>
                        </a:rPr>
                        <a:t>call</a:t>
                      </a:r>
                      <a:endParaRPr lang="zh-CN" altLang="en-US" dirty="0"/>
                    </a:p>
                  </a:txBody>
                  <a:tcPr/>
                </a:tc>
              </a:tr>
              <a:tr h="370840">
                <a:tc>
                  <a:txBody>
                    <a:bodyPr/>
                    <a:lstStyle/>
                    <a:p>
                      <a:pPr algn="ctr"/>
                      <a:r>
                        <a:rPr lang="zh-CN" altLang="en-US" sz="1800" b="0" i="0" kern="1200" dirty="0" smtClean="0">
                          <a:solidFill>
                            <a:schemeClr val="dk1"/>
                          </a:solidFill>
                          <a:effectLst/>
                          <a:latin typeface="+mn-lt"/>
                          <a:ea typeface="+mn-ea"/>
                          <a:cs typeface="+mn-cs"/>
                        </a:rPr>
                        <a:t>参数</a:t>
                      </a:r>
                      <a:endParaRPr lang="zh-CN" altLang="en-US" dirty="0"/>
                    </a:p>
                  </a:txBody>
                  <a:tcPr/>
                </a:tc>
                <a:tc>
                  <a:txBody>
                    <a:bodyPr/>
                    <a:lstStyle/>
                    <a:p>
                      <a:pPr algn="l"/>
                      <a:r>
                        <a:rPr lang="zh-CN" altLang="en-US" sz="1800" b="0" i="0" kern="1200" dirty="0" smtClean="0">
                          <a:solidFill>
                            <a:schemeClr val="dk1"/>
                          </a:solidFill>
                          <a:effectLst/>
                          <a:latin typeface="+mn-lt"/>
                          <a:ea typeface="+mn-ea"/>
                          <a:cs typeface="+mn-cs"/>
                        </a:rPr>
                        <a:t>声明一个操作和它的参数之间的关系</a:t>
                      </a:r>
                      <a:endParaRPr lang="zh-CN" altLang="en-US" dirty="0"/>
                    </a:p>
                  </a:txBody>
                  <a:tcPr/>
                </a:tc>
                <a:tc>
                  <a:txBody>
                    <a:bodyPr/>
                    <a:lstStyle/>
                    <a:p>
                      <a:pPr algn="ctr"/>
                      <a:r>
                        <a:rPr lang="en-US" altLang="zh-CN" sz="1800" b="0" i="0" kern="1200" dirty="0" smtClean="0">
                          <a:solidFill>
                            <a:schemeClr val="dk1"/>
                          </a:solidFill>
                          <a:effectLst/>
                          <a:latin typeface="+mn-lt"/>
                          <a:ea typeface="+mn-ea"/>
                          <a:cs typeface="+mn-cs"/>
                        </a:rPr>
                        <a:t>parameter</a:t>
                      </a:r>
                      <a:endParaRPr lang="zh-CN" altLang="en-US" dirty="0"/>
                    </a:p>
                  </a:txBody>
                  <a:tcPr/>
                </a:tc>
              </a:tr>
              <a:tr h="370840">
                <a:tc>
                  <a:txBody>
                    <a:bodyPr/>
                    <a:lstStyle/>
                    <a:p>
                      <a:pPr algn="ctr"/>
                      <a:r>
                        <a:rPr lang="zh-CN" altLang="en-US" sz="1800" b="0" i="0" kern="1200" dirty="0" smtClean="0">
                          <a:solidFill>
                            <a:schemeClr val="dk1"/>
                          </a:solidFill>
                          <a:effectLst/>
                          <a:latin typeface="+mn-lt"/>
                          <a:ea typeface="+mn-ea"/>
                          <a:cs typeface="+mn-cs"/>
                        </a:rPr>
                        <a:t>发送</a:t>
                      </a:r>
                      <a:endParaRPr lang="zh-CN" altLang="en-US" dirty="0"/>
                    </a:p>
                  </a:txBody>
                  <a:tcPr/>
                </a:tc>
                <a:tc>
                  <a:txBody>
                    <a:bodyPr/>
                    <a:lstStyle/>
                    <a:p>
                      <a:pPr algn="l"/>
                      <a:r>
                        <a:rPr lang="zh-CN" altLang="en-US" sz="1800" b="0" i="0" kern="1200" dirty="0" smtClean="0">
                          <a:solidFill>
                            <a:schemeClr val="dk1"/>
                          </a:solidFill>
                          <a:effectLst/>
                          <a:latin typeface="+mn-lt"/>
                          <a:ea typeface="+mn-ea"/>
                          <a:cs typeface="+mn-cs"/>
                        </a:rPr>
                        <a:t>声明信号发送者和信号接收者之间的关系</a:t>
                      </a:r>
                      <a:endParaRPr lang="zh-CN" altLang="en-US" dirty="0"/>
                    </a:p>
                  </a:txBody>
                  <a:tcPr/>
                </a:tc>
                <a:tc>
                  <a:txBody>
                    <a:bodyPr/>
                    <a:lstStyle/>
                    <a:p>
                      <a:pPr algn="ctr"/>
                      <a:r>
                        <a:rPr lang="en-US" altLang="zh-CN" sz="1800" b="0" i="0" kern="1200" dirty="0" smtClean="0">
                          <a:solidFill>
                            <a:schemeClr val="dk1"/>
                          </a:solidFill>
                          <a:effectLst/>
                          <a:latin typeface="+mn-lt"/>
                          <a:ea typeface="+mn-ea"/>
                          <a:cs typeface="+mn-cs"/>
                        </a:rPr>
                        <a:t>send</a:t>
                      </a:r>
                      <a:endParaRPr lang="zh-CN" altLang="en-US" dirty="0"/>
                    </a:p>
                  </a:txBody>
                  <a:tcPr/>
                </a:tc>
              </a:tr>
              <a:tr h="370840">
                <a:tc>
                  <a:txBody>
                    <a:bodyPr/>
                    <a:lstStyle/>
                    <a:p>
                      <a:pPr algn="ctr"/>
                      <a:r>
                        <a:rPr lang="zh-CN" altLang="en-US" sz="1800" b="0" i="0" kern="1200" dirty="0" smtClean="0">
                          <a:solidFill>
                            <a:schemeClr val="dk1"/>
                          </a:solidFill>
                          <a:effectLst/>
                          <a:latin typeface="+mn-lt"/>
                          <a:ea typeface="+mn-ea"/>
                          <a:cs typeface="+mn-cs"/>
                        </a:rPr>
                        <a:t>实例化</a:t>
                      </a:r>
                      <a:endParaRPr lang="zh-CN" altLang="en-US" dirty="0"/>
                    </a:p>
                  </a:txBody>
                  <a:tcPr/>
                </a:tc>
                <a:tc>
                  <a:txBody>
                    <a:bodyPr/>
                    <a:lstStyle/>
                    <a:p>
                      <a:pPr algn="l"/>
                      <a:r>
                        <a:rPr lang="zh-CN" altLang="en-US" sz="1800" b="0" i="0" kern="1200" dirty="0" smtClean="0">
                          <a:solidFill>
                            <a:schemeClr val="dk1"/>
                          </a:solidFill>
                          <a:effectLst/>
                          <a:latin typeface="+mn-lt"/>
                          <a:ea typeface="+mn-ea"/>
                          <a:cs typeface="+mn-cs"/>
                        </a:rPr>
                        <a:t>声明用一个类的方法创建了另一个类的实例</a:t>
                      </a:r>
                      <a:endParaRPr lang="zh-CN" altLang="en-US" dirty="0"/>
                    </a:p>
                  </a:txBody>
                  <a:tcPr/>
                </a:tc>
                <a:tc>
                  <a:txBody>
                    <a:bodyPr/>
                    <a:lstStyle/>
                    <a:p>
                      <a:pPr algn="ctr"/>
                      <a:r>
                        <a:rPr lang="en-US" altLang="zh-CN" sz="1800" b="0" i="0" kern="1200" dirty="0" smtClean="0">
                          <a:solidFill>
                            <a:schemeClr val="dk1"/>
                          </a:solidFill>
                          <a:effectLst/>
                          <a:latin typeface="+mn-lt"/>
                          <a:ea typeface="+mn-ea"/>
                          <a:cs typeface="+mn-cs"/>
                        </a:rPr>
                        <a:t>instantiate</a:t>
                      </a:r>
                      <a:endParaRPr lang="zh-CN" altLang="en-US" dirty="0"/>
                    </a:p>
                  </a:txBody>
                  <a:tcPr/>
                </a:tc>
              </a:tr>
            </a:tbl>
          </a:graphicData>
        </a:graphic>
      </p:graphicFrame>
    </p:spTree>
    <p:extLst>
      <p:ext uri="{BB962C8B-B14F-4D97-AF65-F5344CB8AC3E}">
        <p14:creationId xmlns:p14="http://schemas.microsoft.com/office/powerpoint/2010/main" val="6056538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9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8" y="1117091"/>
            <a:ext cx="2384477" cy="1754326"/>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抽象依赖建模表示使用者和提供者之间的关系，它依赖于在不同抽象层次上的事物。共有三种层次的抽象依赖。</a:t>
            </a:r>
            <a:endParaRPr lang="zh-CN" altLang="en-US" dirty="0">
              <a:solidFill>
                <a:srgbClr val="728D98"/>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8" y="409205"/>
            <a:ext cx="4526427" cy="707886"/>
          </a:xfrm>
          <a:prstGeom prst="rect">
            <a:avLst/>
          </a:prstGeom>
          <a:noFill/>
        </p:spPr>
        <p:txBody>
          <a:bodyPr wrap="square" rtlCol="0">
            <a:spAutoFit/>
          </a:bodyPr>
          <a:lstStyle/>
          <a:p>
            <a:r>
              <a:rPr lang="zh-CN" altLang="en-US" sz="4000" b="1" dirty="0">
                <a:solidFill>
                  <a:srgbClr val="92C3CC"/>
                </a:solidFill>
                <a:latin typeface="微软雅黑" panose="020B0503020204020204" pitchFamily="34" charset="-122"/>
                <a:ea typeface="微软雅黑" panose="020B0503020204020204" pitchFamily="34" charset="-122"/>
              </a:rPr>
              <a:t>依赖</a:t>
            </a:r>
            <a:r>
              <a:rPr lang="zh-CN" altLang="en-US" sz="4000" b="1" dirty="0" smtClean="0">
                <a:solidFill>
                  <a:srgbClr val="92C3CC"/>
                </a:solidFill>
                <a:latin typeface="微软雅黑" panose="020B0503020204020204" pitchFamily="34" charset="-122"/>
                <a:ea typeface="微软雅黑" panose="020B0503020204020204" pitchFamily="34" charset="-122"/>
              </a:rPr>
              <a:t>关系</a:t>
            </a:r>
            <a:r>
              <a:rPr lang="en-US" altLang="zh-CN" sz="4000" b="1" dirty="0" smtClean="0">
                <a:solidFill>
                  <a:srgbClr val="92C3CC"/>
                </a:solidFill>
                <a:latin typeface="微软雅黑" panose="020B0503020204020204" pitchFamily="34" charset="-122"/>
                <a:ea typeface="微软雅黑" panose="020B0503020204020204" pitchFamily="34" charset="-122"/>
              </a:rPr>
              <a:t>-</a:t>
            </a:r>
            <a:r>
              <a:rPr lang="zh-CN" altLang="en-US" sz="4000" b="1" dirty="0" smtClean="0">
                <a:solidFill>
                  <a:srgbClr val="92C3CC"/>
                </a:solidFill>
                <a:latin typeface="微软雅黑" panose="020B0503020204020204" pitchFamily="34" charset="-122"/>
                <a:ea typeface="微软雅黑" panose="020B0503020204020204" pitchFamily="34" charset="-122"/>
              </a:rPr>
              <a:t>抽象依赖</a:t>
            </a:r>
            <a:endParaRPr lang="zh-CN" altLang="en-US" sz="4000" b="1" dirty="0">
              <a:solidFill>
                <a:srgbClr val="92C3CC"/>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nvPr>
        </p:nvGraphicFramePr>
        <p:xfrm>
          <a:off x="4797467" y="3425415"/>
          <a:ext cx="6150282" cy="2021840"/>
        </p:xfrm>
        <a:graphic>
          <a:graphicData uri="http://schemas.openxmlformats.org/drawingml/2006/table">
            <a:tbl>
              <a:tblPr firstRow="1" bandRow="1">
                <a:tableStyleId>{5C22544A-7EE6-4342-B048-85BDC9FD1C3A}</a:tableStyleId>
              </a:tblPr>
              <a:tblGrid>
                <a:gridCol w="1252604"/>
                <a:gridCol w="3850871"/>
                <a:gridCol w="1046807"/>
              </a:tblGrid>
              <a:tr h="370840">
                <a:tc>
                  <a:txBody>
                    <a:bodyPr/>
                    <a:lstStyle/>
                    <a:p>
                      <a:pPr algn="ctr"/>
                      <a:r>
                        <a:rPr lang="zh-CN" altLang="en-US" dirty="0" smtClean="0"/>
                        <a:t>依赖关系</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dirty="0" smtClean="0"/>
                        <a:t>功能</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dirty="0" smtClean="0"/>
                        <a:t>关键字</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r>
              <a:tr h="370840">
                <a:tc>
                  <a:txBody>
                    <a:bodyPr/>
                    <a:lstStyle/>
                    <a:p>
                      <a:pPr algn="ctr"/>
                      <a:r>
                        <a:rPr lang="zh-CN" altLang="en-US" sz="1800" b="0" i="0" kern="1200" dirty="0" smtClean="0">
                          <a:solidFill>
                            <a:schemeClr val="dk1"/>
                          </a:solidFill>
                          <a:effectLst/>
                          <a:latin typeface="+mn-lt"/>
                          <a:ea typeface="+mn-ea"/>
                          <a:cs typeface="+mn-cs"/>
                        </a:rPr>
                        <a:t>跟踪</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l"/>
                      <a:r>
                        <a:rPr lang="zh-CN" altLang="en-US" sz="1800" b="0" i="0" kern="1200" dirty="0" smtClean="0">
                          <a:solidFill>
                            <a:schemeClr val="dk1"/>
                          </a:solidFill>
                          <a:effectLst/>
                          <a:latin typeface="+mn-lt"/>
                          <a:ea typeface="+mn-ea"/>
                          <a:cs typeface="+mn-cs"/>
                        </a:rPr>
                        <a:t>声明不同模型中的元素之间存在一些连接但不如映射精确</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altLang="zh-CN" sz="1800" b="0" i="0" kern="1200" dirty="0" smtClean="0">
                          <a:solidFill>
                            <a:schemeClr val="dk1"/>
                          </a:solidFill>
                          <a:effectLst/>
                          <a:latin typeface="+mn-lt"/>
                          <a:ea typeface="+mn-ea"/>
                          <a:cs typeface="+mn-cs"/>
                        </a:rPr>
                        <a:t>trace</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r>
              <a:tr h="370840">
                <a:tc>
                  <a:txBody>
                    <a:bodyPr/>
                    <a:lstStyle/>
                    <a:p>
                      <a:pPr algn="ctr"/>
                      <a:r>
                        <a:rPr lang="zh-CN" altLang="en-US" sz="1800" b="0" i="0" kern="1200" dirty="0" smtClean="0">
                          <a:solidFill>
                            <a:schemeClr val="dk1"/>
                          </a:solidFill>
                          <a:effectLst/>
                          <a:latin typeface="+mn-lt"/>
                          <a:ea typeface="+mn-ea"/>
                          <a:cs typeface="+mn-cs"/>
                        </a:rPr>
                        <a:t>精化</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zh-CN" altLang="en-US" sz="1800" b="0" i="0" kern="1200" dirty="0" smtClean="0">
                          <a:solidFill>
                            <a:schemeClr val="dk1"/>
                          </a:solidFill>
                          <a:effectLst/>
                          <a:latin typeface="+mn-lt"/>
                          <a:ea typeface="+mn-ea"/>
                          <a:cs typeface="+mn-cs"/>
                        </a:rPr>
                        <a:t>声明具有两个不同语义层次上的元素之间的映射</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b="0" i="0" kern="1200" dirty="0" smtClean="0">
                          <a:solidFill>
                            <a:schemeClr val="dk1"/>
                          </a:solidFill>
                          <a:effectLst/>
                          <a:latin typeface="+mn-lt"/>
                          <a:ea typeface="+mn-ea"/>
                          <a:cs typeface="+mn-cs"/>
                        </a:rPr>
                        <a:t>refine</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algn="ctr"/>
                      <a:r>
                        <a:rPr lang="zh-CN" altLang="en-US" sz="1800" b="0" i="0" kern="1200" dirty="0" smtClean="0">
                          <a:solidFill>
                            <a:schemeClr val="dk1"/>
                          </a:solidFill>
                          <a:effectLst/>
                          <a:latin typeface="+mn-lt"/>
                          <a:ea typeface="+mn-ea"/>
                          <a:cs typeface="+mn-cs"/>
                        </a:rPr>
                        <a:t>派生</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zh-CN" altLang="en-US" dirty="0" smtClean="0"/>
                        <a:t>声明一个实例可以从另一个实例导出</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b="0" i="0" kern="1200" dirty="0" smtClean="0">
                          <a:solidFill>
                            <a:schemeClr val="dk1"/>
                          </a:solidFill>
                          <a:effectLst/>
                          <a:latin typeface="+mn-lt"/>
                          <a:ea typeface="+mn-ea"/>
                          <a:cs typeface="+mn-cs"/>
                        </a:rPr>
                        <a:t>derive</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31627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9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8" y="1117091"/>
            <a:ext cx="2384477" cy="2308324"/>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授权依赖表达了一个事物访问另一个事物的能力。提供者可以规定使用者的权限，这是提供者控制和限制对其内容访问的方法。主要有三种类型的授权依赖。</a:t>
            </a:r>
            <a:endParaRPr lang="zh-CN" altLang="en-US" dirty="0">
              <a:solidFill>
                <a:srgbClr val="728D98"/>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8" y="409205"/>
            <a:ext cx="4526427" cy="707886"/>
          </a:xfrm>
          <a:prstGeom prst="rect">
            <a:avLst/>
          </a:prstGeom>
          <a:noFill/>
        </p:spPr>
        <p:txBody>
          <a:bodyPr wrap="square" rtlCol="0">
            <a:spAutoFit/>
          </a:bodyPr>
          <a:lstStyle/>
          <a:p>
            <a:r>
              <a:rPr lang="zh-CN" altLang="en-US" sz="4000" b="1" dirty="0">
                <a:solidFill>
                  <a:srgbClr val="92C3CC"/>
                </a:solidFill>
                <a:latin typeface="微软雅黑" panose="020B0503020204020204" pitchFamily="34" charset="-122"/>
                <a:ea typeface="微软雅黑" panose="020B0503020204020204" pitchFamily="34" charset="-122"/>
              </a:rPr>
              <a:t>依赖</a:t>
            </a:r>
            <a:r>
              <a:rPr lang="zh-CN" altLang="en-US" sz="4000" b="1" dirty="0" smtClean="0">
                <a:solidFill>
                  <a:srgbClr val="92C3CC"/>
                </a:solidFill>
                <a:latin typeface="微软雅黑" panose="020B0503020204020204" pitchFamily="34" charset="-122"/>
                <a:ea typeface="微软雅黑" panose="020B0503020204020204" pitchFamily="34" charset="-122"/>
              </a:rPr>
              <a:t>关系</a:t>
            </a:r>
            <a:r>
              <a:rPr lang="en-US" altLang="zh-CN" sz="4000" b="1" dirty="0" smtClean="0">
                <a:solidFill>
                  <a:srgbClr val="92C3CC"/>
                </a:solidFill>
                <a:latin typeface="微软雅黑" panose="020B0503020204020204" pitchFamily="34" charset="-122"/>
                <a:ea typeface="微软雅黑" panose="020B0503020204020204" pitchFamily="34" charset="-122"/>
              </a:rPr>
              <a:t>-</a:t>
            </a:r>
            <a:r>
              <a:rPr lang="zh-CN" altLang="en-US" sz="4000" b="1" dirty="0" smtClean="0">
                <a:solidFill>
                  <a:srgbClr val="92C3CC"/>
                </a:solidFill>
                <a:latin typeface="微软雅黑" panose="020B0503020204020204" pitchFamily="34" charset="-122"/>
                <a:ea typeface="微软雅黑" panose="020B0503020204020204" pitchFamily="34" charset="-122"/>
              </a:rPr>
              <a:t>授权依赖</a:t>
            </a:r>
            <a:endParaRPr lang="zh-CN" altLang="en-US" sz="4000" b="1" dirty="0">
              <a:solidFill>
                <a:srgbClr val="92C3CC"/>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nvPr>
        </p:nvGraphicFramePr>
        <p:xfrm>
          <a:off x="4797467" y="3425415"/>
          <a:ext cx="6150282" cy="2021840"/>
        </p:xfrm>
        <a:graphic>
          <a:graphicData uri="http://schemas.openxmlformats.org/drawingml/2006/table">
            <a:tbl>
              <a:tblPr firstRow="1" bandRow="1">
                <a:tableStyleId>{5C22544A-7EE6-4342-B048-85BDC9FD1C3A}</a:tableStyleId>
              </a:tblPr>
              <a:tblGrid>
                <a:gridCol w="1252604"/>
                <a:gridCol w="3850871"/>
                <a:gridCol w="1046807"/>
              </a:tblGrid>
              <a:tr h="370840">
                <a:tc>
                  <a:txBody>
                    <a:bodyPr/>
                    <a:lstStyle/>
                    <a:p>
                      <a:pPr algn="ctr"/>
                      <a:r>
                        <a:rPr lang="zh-CN" altLang="en-US" dirty="0" smtClean="0"/>
                        <a:t>依赖关系</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dirty="0" smtClean="0"/>
                        <a:t>功能</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dirty="0" smtClean="0"/>
                        <a:t>关键字</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r>
              <a:tr h="370840">
                <a:tc>
                  <a:txBody>
                    <a:bodyPr/>
                    <a:lstStyle/>
                    <a:p>
                      <a:pPr algn="ctr"/>
                      <a:r>
                        <a:rPr lang="zh-CN" altLang="en-US" sz="1800" b="0" i="0" kern="1200" dirty="0" smtClean="0">
                          <a:solidFill>
                            <a:schemeClr val="dk1"/>
                          </a:solidFill>
                          <a:effectLst/>
                          <a:latin typeface="+mn-lt"/>
                          <a:ea typeface="+mn-ea"/>
                          <a:cs typeface="+mn-cs"/>
                        </a:rPr>
                        <a:t>访问</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l"/>
                      <a:r>
                        <a:rPr lang="zh-CN" altLang="en-US" sz="1800" b="0" i="0" kern="1200" dirty="0" smtClean="0">
                          <a:solidFill>
                            <a:schemeClr val="dk1"/>
                          </a:solidFill>
                          <a:effectLst/>
                          <a:latin typeface="+mn-lt"/>
                          <a:ea typeface="+mn-ea"/>
                          <a:cs typeface="+mn-cs"/>
                        </a:rPr>
                        <a:t>允许一个包访问另一个包的内容</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altLang="zh-CN" sz="1800" b="0" i="0" kern="1200" dirty="0" smtClean="0">
                          <a:solidFill>
                            <a:schemeClr val="dk1"/>
                          </a:solidFill>
                          <a:effectLst/>
                          <a:latin typeface="+mn-lt"/>
                          <a:ea typeface="+mn-ea"/>
                          <a:cs typeface="+mn-cs"/>
                        </a:rPr>
                        <a:t>access</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r>
              <a:tr h="370840">
                <a:tc>
                  <a:txBody>
                    <a:bodyPr/>
                    <a:lstStyle/>
                    <a:p>
                      <a:pPr algn="ctr"/>
                      <a:r>
                        <a:rPr lang="zh-CN" altLang="en-US" sz="1800" b="0" i="0" kern="1200" dirty="0" smtClean="0">
                          <a:solidFill>
                            <a:schemeClr val="dk1"/>
                          </a:solidFill>
                          <a:effectLst/>
                          <a:latin typeface="+mn-lt"/>
                          <a:ea typeface="+mn-ea"/>
                          <a:cs typeface="+mn-cs"/>
                        </a:rPr>
                        <a:t>导入</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zh-CN" altLang="en-US" sz="1800" b="0" i="0" kern="1200" dirty="0" smtClean="0">
                          <a:solidFill>
                            <a:schemeClr val="dk1"/>
                          </a:solidFill>
                          <a:effectLst/>
                          <a:latin typeface="+mn-lt"/>
                          <a:ea typeface="+mn-ea"/>
                          <a:cs typeface="+mn-cs"/>
                        </a:rPr>
                        <a:t>允许一个包访问另一个包的内容并为被访问包的组成部分增加别名</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b="0" i="0" kern="1200" dirty="0" smtClean="0">
                          <a:solidFill>
                            <a:schemeClr val="dk1"/>
                          </a:solidFill>
                          <a:effectLst/>
                          <a:latin typeface="+mn-lt"/>
                          <a:ea typeface="+mn-ea"/>
                          <a:cs typeface="+mn-cs"/>
                        </a:rPr>
                        <a:t>import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algn="ctr"/>
                      <a:r>
                        <a:rPr lang="zh-CN" altLang="en-US" sz="1800" b="0" i="0" kern="1200" dirty="0" smtClean="0">
                          <a:solidFill>
                            <a:schemeClr val="dk1"/>
                          </a:solidFill>
                          <a:effectLst/>
                          <a:latin typeface="+mn-lt"/>
                          <a:ea typeface="+mn-ea"/>
                          <a:cs typeface="+mn-cs"/>
                        </a:rPr>
                        <a:t>友元</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zh-CN" altLang="en-US" sz="1800" b="0" i="0" kern="1200" dirty="0" smtClean="0">
                          <a:solidFill>
                            <a:schemeClr val="dk1"/>
                          </a:solidFill>
                          <a:effectLst/>
                          <a:latin typeface="+mn-lt"/>
                          <a:ea typeface="+mn-ea"/>
                          <a:cs typeface="+mn-cs"/>
                        </a:rPr>
                        <a:t>允许一个元素访问另一个元素，不管被访问的元素是否具有可见性</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b="0" i="0" kern="1200" dirty="0" smtClean="0">
                          <a:solidFill>
                            <a:schemeClr val="dk1"/>
                          </a:solidFill>
                          <a:effectLst/>
                          <a:latin typeface="+mn-lt"/>
                          <a:ea typeface="+mn-ea"/>
                          <a:cs typeface="+mn-cs"/>
                        </a:rPr>
                        <a:t>friend</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629066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9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8" y="1117091"/>
            <a:ext cx="2384477" cy="1754326"/>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表明对目标模板使用给定的实际参数进行实例化。例如，模板容器类和这个类的实例之间的关系被模型化为绑定依赖。</a:t>
            </a:r>
            <a:endParaRPr lang="zh-CN" altLang="en-US" dirty="0">
              <a:solidFill>
                <a:srgbClr val="728D98"/>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8" y="409205"/>
            <a:ext cx="4526427" cy="707886"/>
          </a:xfrm>
          <a:prstGeom prst="rect">
            <a:avLst/>
          </a:prstGeom>
          <a:noFill/>
        </p:spPr>
        <p:txBody>
          <a:bodyPr wrap="square" rtlCol="0">
            <a:spAutoFit/>
          </a:bodyPr>
          <a:lstStyle/>
          <a:p>
            <a:r>
              <a:rPr lang="zh-CN" altLang="en-US" sz="4000" b="1" dirty="0">
                <a:solidFill>
                  <a:srgbClr val="92C3CC"/>
                </a:solidFill>
                <a:latin typeface="微软雅黑" panose="020B0503020204020204" pitchFamily="34" charset="-122"/>
                <a:ea typeface="微软雅黑" panose="020B0503020204020204" pitchFamily="34" charset="-122"/>
              </a:rPr>
              <a:t>依赖</a:t>
            </a:r>
            <a:r>
              <a:rPr lang="zh-CN" altLang="en-US" sz="4000" b="1" dirty="0" smtClean="0">
                <a:solidFill>
                  <a:srgbClr val="92C3CC"/>
                </a:solidFill>
                <a:latin typeface="微软雅黑" panose="020B0503020204020204" pitchFamily="34" charset="-122"/>
                <a:ea typeface="微软雅黑" panose="020B0503020204020204" pitchFamily="34" charset="-122"/>
              </a:rPr>
              <a:t>关系</a:t>
            </a:r>
            <a:r>
              <a:rPr lang="en-US" altLang="zh-CN" sz="4000" b="1" dirty="0" smtClean="0">
                <a:solidFill>
                  <a:srgbClr val="92C3CC"/>
                </a:solidFill>
                <a:latin typeface="微软雅黑" panose="020B0503020204020204" pitchFamily="34" charset="-122"/>
                <a:ea typeface="微软雅黑" panose="020B0503020204020204" pitchFamily="34" charset="-122"/>
              </a:rPr>
              <a:t>-</a:t>
            </a:r>
            <a:r>
              <a:rPr lang="zh-CN" altLang="en-US" sz="4000" b="1" dirty="0" smtClean="0">
                <a:solidFill>
                  <a:srgbClr val="92C3CC"/>
                </a:solidFill>
                <a:latin typeface="微软雅黑" panose="020B0503020204020204" pitchFamily="34" charset="-122"/>
                <a:ea typeface="微软雅黑" panose="020B0503020204020204" pitchFamily="34" charset="-122"/>
              </a:rPr>
              <a:t>绑定依赖</a:t>
            </a:r>
            <a:endParaRPr lang="zh-CN" altLang="en-US" sz="4000" b="1" dirty="0">
              <a:solidFill>
                <a:srgbClr val="92C3CC"/>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nvPr>
        </p:nvGraphicFramePr>
        <p:xfrm>
          <a:off x="4797467" y="3425415"/>
          <a:ext cx="6150282" cy="1010920"/>
        </p:xfrm>
        <a:graphic>
          <a:graphicData uri="http://schemas.openxmlformats.org/drawingml/2006/table">
            <a:tbl>
              <a:tblPr firstRow="1" bandRow="1">
                <a:tableStyleId>{5C22544A-7EE6-4342-B048-85BDC9FD1C3A}</a:tableStyleId>
              </a:tblPr>
              <a:tblGrid>
                <a:gridCol w="1252604"/>
                <a:gridCol w="3995803"/>
                <a:gridCol w="901875"/>
              </a:tblGrid>
              <a:tr h="370840">
                <a:tc>
                  <a:txBody>
                    <a:bodyPr/>
                    <a:lstStyle/>
                    <a:p>
                      <a:pPr algn="ctr"/>
                      <a:r>
                        <a:rPr lang="zh-CN" altLang="en-US" dirty="0" smtClean="0"/>
                        <a:t>依赖关系</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dirty="0" smtClean="0"/>
                        <a:t>功能</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zh-CN" altLang="en-US" dirty="0" smtClean="0"/>
                        <a:t>关键字</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r>
              <a:tr h="370840">
                <a:tc>
                  <a:txBody>
                    <a:bodyPr/>
                    <a:lstStyle/>
                    <a:p>
                      <a:pPr algn="ctr"/>
                      <a:r>
                        <a:rPr lang="zh-CN" altLang="en-US" sz="1800" b="0" i="0" kern="1200" dirty="0" smtClean="0">
                          <a:solidFill>
                            <a:schemeClr val="dk1"/>
                          </a:solidFill>
                          <a:effectLst/>
                          <a:latin typeface="+mn-lt"/>
                          <a:ea typeface="+mn-ea"/>
                          <a:cs typeface="+mn-cs"/>
                        </a:rPr>
                        <a:t>绑定</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l"/>
                      <a:r>
                        <a:rPr lang="zh-CN" altLang="en-US" sz="1800" b="0" i="0" kern="1200" dirty="0" smtClean="0">
                          <a:solidFill>
                            <a:schemeClr val="dk1"/>
                          </a:solidFill>
                          <a:effectLst/>
                          <a:latin typeface="+mn-lt"/>
                          <a:ea typeface="+mn-ea"/>
                          <a:cs typeface="+mn-cs"/>
                        </a:rPr>
                        <a:t>为模板参数指定值，以生成一个新的模型元素。</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altLang="zh-CN" sz="1800" b="0" i="0" kern="1200" dirty="0" smtClean="0">
                          <a:solidFill>
                            <a:schemeClr val="dk1"/>
                          </a:solidFill>
                          <a:effectLst/>
                          <a:latin typeface="+mn-lt"/>
                          <a:ea typeface="+mn-ea"/>
                          <a:cs typeface="+mn-cs"/>
                        </a:rPr>
                        <a:t>bind</a:t>
                      </a:r>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2787528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9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1424868"/>
            <a:ext cx="4676918" cy="1477328"/>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泛化</a:t>
            </a:r>
            <a:r>
              <a:rPr lang="en-US" altLang="zh-CN" dirty="0">
                <a:solidFill>
                  <a:srgbClr val="728D98"/>
                </a:solidFill>
                <a:latin typeface="微软雅黑" panose="020B0503020204020204" pitchFamily="34" charset="-122"/>
                <a:ea typeface="微软雅黑" panose="020B0503020204020204" pitchFamily="34" charset="-122"/>
              </a:rPr>
              <a:t>(generalization)</a:t>
            </a:r>
            <a:r>
              <a:rPr lang="zh-CN" altLang="en-US" dirty="0">
                <a:solidFill>
                  <a:srgbClr val="728D98"/>
                </a:solidFill>
                <a:latin typeface="微软雅黑" panose="020B0503020204020204" pitchFamily="34" charset="-122"/>
                <a:ea typeface="微软雅黑" panose="020B0503020204020204" pitchFamily="34" charset="-122"/>
              </a:rPr>
              <a:t>：表示</a:t>
            </a:r>
            <a:r>
              <a:rPr lang="en-US" altLang="zh-CN" dirty="0">
                <a:solidFill>
                  <a:srgbClr val="728D98"/>
                </a:solidFill>
                <a:latin typeface="微软雅黑" panose="020B0503020204020204" pitchFamily="34" charset="-122"/>
                <a:ea typeface="微软雅黑" panose="020B0503020204020204" pitchFamily="34" charset="-122"/>
              </a:rPr>
              <a:t>is-a</a:t>
            </a:r>
            <a:r>
              <a:rPr lang="zh-CN" altLang="en-US" dirty="0">
                <a:solidFill>
                  <a:srgbClr val="728D98"/>
                </a:solidFill>
                <a:latin typeface="微软雅黑" panose="020B0503020204020204" pitchFamily="34" charset="-122"/>
                <a:ea typeface="微软雅黑" panose="020B0503020204020204" pitchFamily="34" charset="-122"/>
              </a:rPr>
              <a:t>的关系，是对象之间耦合度最大的一种关系，子类继承父类的所有细节。直接使用语言中的继承表达。在类图中使用带三角箭头的实线表示，箭头从子类指向父类。</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泛化关系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72499" y="3917859"/>
            <a:ext cx="6038095" cy="1200000"/>
          </a:xfrm>
          <a:prstGeom prst="rect">
            <a:avLst/>
          </a:prstGeom>
        </p:spPr>
      </p:pic>
    </p:spTree>
    <p:extLst>
      <p:ext uri="{BB962C8B-B14F-4D97-AF65-F5344CB8AC3E}">
        <p14:creationId xmlns:p14="http://schemas.microsoft.com/office/powerpoint/2010/main" val="17432636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5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1424868"/>
            <a:ext cx="4676918" cy="1200329"/>
          </a:xfrm>
          <a:prstGeom prst="rect">
            <a:avLst/>
          </a:prstGeom>
        </p:spPr>
        <p:txBody>
          <a:bodyPr wrap="square">
            <a:spAutoFit/>
          </a:bodyPr>
          <a:lstStyle/>
          <a:p>
            <a:r>
              <a:rPr lang="zh-CN" altLang="en-US" dirty="0" smtClean="0">
                <a:solidFill>
                  <a:srgbClr val="728D98"/>
                </a:solidFill>
                <a:latin typeface="微软雅黑" panose="020B0503020204020204" pitchFamily="34" charset="-122"/>
                <a:ea typeface="微软雅黑" panose="020B0503020204020204" pitchFamily="34" charset="-122"/>
              </a:rPr>
              <a:t>是一种结构关系，它指明一个事务的对象与另一个事物的对象</a:t>
            </a:r>
            <a:r>
              <a:rPr lang="zh-CN" altLang="en-US" dirty="0">
                <a:solidFill>
                  <a:srgbClr val="728D98"/>
                </a:solidFill>
                <a:latin typeface="微软雅黑" panose="020B0503020204020204" pitchFamily="34" charset="-122"/>
                <a:ea typeface="微软雅黑" panose="020B0503020204020204" pitchFamily="34" charset="-122"/>
              </a:rPr>
              <a:t>之间的联系。比如客户类与订单类之间的关系。这种关系通常使用类的属性表达。</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关联关系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649417" y="3179194"/>
            <a:ext cx="3905250" cy="1571625"/>
          </a:xfrm>
          <a:prstGeom prst="rect">
            <a:avLst/>
          </a:prstGeom>
        </p:spPr>
      </p:pic>
    </p:spTree>
    <p:extLst>
      <p:ext uri="{BB962C8B-B14F-4D97-AF65-F5344CB8AC3E}">
        <p14:creationId xmlns:p14="http://schemas.microsoft.com/office/powerpoint/2010/main" val="35553902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5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1424868"/>
            <a:ext cx="4676918" cy="1754326"/>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聚合是关联的一种强制模式。整体和个体的一种关系，此时它们两个可单独存在，都有独自的生命周期，个体可以属于多个整体对象，同时也可以为多个 整 体对象所服务。比如说汽车和轮子，汽车上有车轮，但同时这个车轮也可以放到其它的车上。</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4158302" cy="830997"/>
          </a:xfrm>
          <a:prstGeom prst="rect">
            <a:avLst/>
          </a:prstGeom>
          <a:noFill/>
        </p:spPr>
        <p:txBody>
          <a:bodyPr wrap="square" rtlCol="0">
            <a:spAutoFit/>
          </a:bodyPr>
          <a:lstStyle/>
          <a:p>
            <a:r>
              <a:rPr lang="zh-CN" altLang="en-US" sz="4800" b="1" dirty="0" smtClean="0">
                <a:solidFill>
                  <a:srgbClr val="92C3CC"/>
                </a:solidFill>
                <a:latin typeface="微软雅黑" panose="020B0503020204020204" pitchFamily="34" charset="-122"/>
                <a:ea typeface="微软雅黑" panose="020B0503020204020204" pitchFamily="34" charset="-122"/>
              </a:rPr>
              <a:t>关联关系</a:t>
            </a:r>
            <a:r>
              <a:rPr lang="en-US" altLang="zh-CN" sz="4800" b="1" dirty="0" smtClean="0">
                <a:solidFill>
                  <a:srgbClr val="92C3CC"/>
                </a:solidFill>
                <a:latin typeface="微软雅黑" panose="020B0503020204020204" pitchFamily="34" charset="-122"/>
                <a:ea typeface="微软雅黑" panose="020B0503020204020204" pitchFamily="34" charset="-122"/>
              </a:rPr>
              <a:t>-</a:t>
            </a:r>
            <a:r>
              <a:rPr lang="zh-CN" altLang="en-US" sz="4800" b="1" dirty="0" smtClean="0">
                <a:solidFill>
                  <a:srgbClr val="92C3CC"/>
                </a:solidFill>
                <a:latin typeface="微软雅黑" panose="020B0503020204020204" pitchFamily="34" charset="-122"/>
                <a:ea typeface="微软雅黑" panose="020B0503020204020204" pitchFamily="34" charset="-122"/>
              </a:rPr>
              <a:t>聚合</a:t>
            </a:r>
            <a:endParaRPr lang="zh-CN" altLang="en-US" sz="48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649417" y="3179194"/>
            <a:ext cx="3722826" cy="1390627"/>
          </a:xfrm>
          <a:prstGeom prst="rect">
            <a:avLst/>
          </a:prstGeom>
        </p:spPr>
      </p:pic>
    </p:spTree>
    <p:extLst>
      <p:ext uri="{BB962C8B-B14F-4D97-AF65-F5344CB8AC3E}">
        <p14:creationId xmlns:p14="http://schemas.microsoft.com/office/powerpoint/2010/main" val="14456461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a16="http://schemas.microsoft.com/office/drawing/2014/main" xmlns=""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xmlns="" id="{6F528536-DAC1-47DB-85C6-8DBE561A8DDC}"/>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18EDB977-6DDB-40C1-9478-A9DAB6EFBAA1}"/>
              </a:ext>
            </a:extLst>
          </p:cNvPr>
          <p:cNvSpPr/>
          <p:nvPr/>
        </p:nvSpPr>
        <p:spPr>
          <a:xfrm>
            <a:off x="7067550"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75" y="1790699"/>
            <a:ext cx="6153150" cy="4252913"/>
          </a:xfrm>
          <a:prstGeom prst="rect">
            <a:avLst/>
          </a:prstGeom>
        </p:spPr>
      </p:pic>
      <p:pic>
        <p:nvPicPr>
          <p:cNvPr id="9" name="图片 8">
            <a:extLst>
              <a:ext uri="{FF2B5EF4-FFF2-40B4-BE49-F238E27FC236}">
                <a16:creationId xmlns:a16="http://schemas.microsoft.com/office/drawing/2014/main" xmlns=""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938837" y="631481"/>
            <a:ext cx="2257425" cy="1159218"/>
          </a:xfrm>
          <a:prstGeom prst="rect">
            <a:avLst/>
          </a:prstGeom>
        </p:spPr>
      </p:pic>
      <p:sp>
        <p:nvSpPr>
          <p:cNvPr id="10" name="文本框 9">
            <a:extLst>
              <a:ext uri="{FF2B5EF4-FFF2-40B4-BE49-F238E27FC236}">
                <a16:creationId xmlns:a16="http://schemas.microsoft.com/office/drawing/2014/main" xmlns="" id="{7A43F8F2-C6C5-40D9-BB21-78B3A0C61EA5}"/>
              </a:ext>
            </a:extLst>
          </p:cNvPr>
          <p:cNvSpPr txBox="1"/>
          <p:nvPr/>
        </p:nvSpPr>
        <p:spPr>
          <a:xfrm>
            <a:off x="7393955" y="1690062"/>
            <a:ext cx="2597769"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BCFDD143-CF1B-48B0-8BDE-AB52AB638EB2}"/>
              </a:ext>
            </a:extLst>
          </p:cNvPr>
          <p:cNvSpPr/>
          <p:nvPr/>
        </p:nvSpPr>
        <p:spPr>
          <a:xfrm>
            <a:off x="7632081" y="2849280"/>
            <a:ext cx="2121518" cy="2031325"/>
          </a:xfrm>
          <a:prstGeom prst="rect">
            <a:avLst/>
          </a:prstGeom>
        </p:spPr>
        <p:txBody>
          <a:bodyPr wrap="square">
            <a:spAutoFit/>
          </a:bodyPr>
          <a:lstStyle/>
          <a:p>
            <a:r>
              <a:rPr lang="en-US" altLang="zh-CN" dirty="0">
                <a:solidFill>
                  <a:srgbClr val="92C3CC"/>
                </a:solidFill>
                <a:latin typeface="微软雅黑" panose="020B0503020204020204" pitchFamily="34" charset="-122"/>
                <a:ea typeface="微软雅黑" panose="020B0503020204020204" pitchFamily="34" charset="-122"/>
              </a:rPr>
              <a:t> </a:t>
            </a:r>
            <a:r>
              <a:rPr lang="en-US" altLang="zh-CN" dirty="0" smtClean="0">
                <a:solidFill>
                  <a:srgbClr val="92C3CC"/>
                </a:solidFill>
                <a:latin typeface="微软雅黑" panose="020B0503020204020204" pitchFamily="34" charset="-122"/>
                <a:ea typeface="微软雅黑" panose="020B0503020204020204" pitchFamily="34" charset="-122"/>
              </a:rPr>
              <a:t>      </a:t>
            </a:r>
            <a:r>
              <a:rPr lang="zh-CN" altLang="en-US" dirty="0" smtClean="0">
                <a:solidFill>
                  <a:srgbClr val="92C3CC"/>
                </a:solidFill>
                <a:latin typeface="微软雅黑" panose="020B0503020204020204" pitchFamily="34" charset="-122"/>
                <a:ea typeface="微软雅黑" panose="020B0503020204020204" pitchFamily="34" charset="-122"/>
              </a:rPr>
              <a:t>主要</a:t>
            </a:r>
            <a:r>
              <a:rPr lang="zh-CN" altLang="en-US" dirty="0">
                <a:solidFill>
                  <a:srgbClr val="92C3CC"/>
                </a:solidFill>
                <a:latin typeface="微软雅黑" panose="020B0503020204020204" pitchFamily="34" charset="-122"/>
                <a:ea typeface="微软雅黑" panose="020B0503020204020204" pitchFamily="34" charset="-122"/>
              </a:rPr>
              <a:t>用于描述系统的行为及各种功能之间的关系，是描述参与者（</a:t>
            </a:r>
            <a:r>
              <a:rPr lang="en-US" altLang="zh-CN" dirty="0">
                <a:solidFill>
                  <a:srgbClr val="92C3CC"/>
                </a:solidFill>
                <a:latin typeface="微软雅黑" panose="020B0503020204020204" pitchFamily="34" charset="-122"/>
                <a:ea typeface="微软雅黑" panose="020B0503020204020204" pitchFamily="34" charset="-122"/>
              </a:rPr>
              <a:t>Actor</a:t>
            </a:r>
            <a:r>
              <a:rPr lang="zh-CN" altLang="en-US" dirty="0">
                <a:solidFill>
                  <a:srgbClr val="92C3CC"/>
                </a:solidFill>
                <a:latin typeface="微软雅黑" panose="020B0503020204020204" pitchFamily="34" charset="-122"/>
                <a:ea typeface="微软雅黑" panose="020B0503020204020204" pitchFamily="34" charset="-122"/>
              </a:rPr>
              <a:t>）与用例以及用例与用例之间关系的图</a:t>
            </a:r>
            <a:r>
              <a:rPr lang="zh-CN" altLang="en-US" dirty="0" smtClean="0">
                <a:solidFill>
                  <a:srgbClr val="92C3CC"/>
                </a:solidFill>
                <a:latin typeface="微软雅黑" panose="020B0503020204020204" pitchFamily="34" charset="-122"/>
                <a:ea typeface="微软雅黑" panose="020B0503020204020204" pitchFamily="34" charset="-122"/>
              </a:rPr>
              <a:t>。</a:t>
            </a:r>
            <a:endParaRPr lang="zh-CN" altLang="en-US"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3822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ABAC0289-922E-41DD-AC4D-3C03B8CD36EC}"/>
              </a:ext>
            </a:extLst>
          </p:cNvPr>
          <p:cNvSpPr/>
          <p:nvPr/>
        </p:nvSpPr>
        <p:spPr>
          <a:xfrm>
            <a:off x="972499" y="1424868"/>
            <a:ext cx="4676918" cy="1477328"/>
          </a:xfrm>
          <a:prstGeom prst="rect">
            <a:avLst/>
          </a:prstGeom>
        </p:spPr>
        <p:txBody>
          <a:bodyPr wrap="square">
            <a:spAutoFit/>
          </a:bodyPr>
          <a:lstStyle/>
          <a:p>
            <a:r>
              <a:rPr lang="zh-CN" altLang="en-US" dirty="0">
                <a:solidFill>
                  <a:srgbClr val="728D98"/>
                </a:solidFill>
                <a:latin typeface="微软雅黑" panose="020B0503020204020204" pitchFamily="34" charset="-122"/>
                <a:ea typeface="微软雅黑" panose="020B0503020204020204" pitchFamily="34" charset="-122"/>
              </a:rPr>
              <a:t>包含关系。整体和个体的一种特殊关系，其中整体和个体是不可分割的关系，不可独立存在，是关联关系中最强的一种关系。比如说鸟和翅膀的关系，其中翅膀是不可单独存在的。</a:t>
            </a: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4158302" cy="830997"/>
          </a:xfrm>
          <a:prstGeom prst="rect">
            <a:avLst/>
          </a:prstGeom>
          <a:noFill/>
        </p:spPr>
        <p:txBody>
          <a:bodyPr wrap="square" rtlCol="0">
            <a:spAutoFit/>
          </a:bodyPr>
          <a:lstStyle/>
          <a:p>
            <a:r>
              <a:rPr lang="zh-CN" altLang="en-US" sz="4800" b="1" dirty="0" smtClean="0">
                <a:solidFill>
                  <a:srgbClr val="92C3CC"/>
                </a:solidFill>
                <a:latin typeface="微软雅黑" panose="020B0503020204020204" pitchFamily="34" charset="-122"/>
                <a:ea typeface="微软雅黑" panose="020B0503020204020204" pitchFamily="34" charset="-122"/>
              </a:rPr>
              <a:t>关联关系</a:t>
            </a:r>
            <a:r>
              <a:rPr lang="en-US" altLang="zh-CN" sz="4800" b="1" dirty="0" smtClean="0">
                <a:solidFill>
                  <a:srgbClr val="92C3CC"/>
                </a:solidFill>
                <a:latin typeface="微软雅黑" panose="020B0503020204020204" pitchFamily="34" charset="-122"/>
                <a:ea typeface="微软雅黑" panose="020B0503020204020204" pitchFamily="34" charset="-122"/>
              </a:rPr>
              <a:t>-</a:t>
            </a:r>
            <a:r>
              <a:rPr lang="zh-CN" altLang="en-US" sz="4800" b="1" dirty="0" smtClean="0">
                <a:solidFill>
                  <a:srgbClr val="92C3CC"/>
                </a:solidFill>
                <a:latin typeface="微软雅黑" panose="020B0503020204020204" pitchFamily="34" charset="-122"/>
                <a:ea typeface="微软雅黑" panose="020B0503020204020204" pitchFamily="34" charset="-122"/>
              </a:rPr>
              <a:t>组合</a:t>
            </a:r>
            <a:endParaRPr lang="zh-CN" altLang="en-US" sz="4800" b="1" dirty="0">
              <a:solidFill>
                <a:srgbClr val="92C3CC"/>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649417" y="2902196"/>
            <a:ext cx="3901586" cy="1054483"/>
          </a:xfrm>
          <a:prstGeom prst="rect">
            <a:avLst/>
          </a:prstGeom>
        </p:spPr>
      </p:pic>
    </p:spTree>
    <p:extLst>
      <p:ext uri="{BB962C8B-B14F-4D97-AF65-F5344CB8AC3E}">
        <p14:creationId xmlns:p14="http://schemas.microsoft.com/office/powerpoint/2010/main" val="4198497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9">
            <a:extLst>
              <a:ext uri="{FF2B5EF4-FFF2-40B4-BE49-F238E27FC236}">
                <a16:creationId xmlns="" xmlns:a16="http://schemas.microsoft.com/office/drawing/2014/main"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实现关系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72498" y="1424868"/>
            <a:ext cx="4767901" cy="646331"/>
          </a:xfrm>
          <a:prstGeom prst="rect">
            <a:avLst/>
          </a:prstGeom>
          <a:noFill/>
        </p:spPr>
        <p:txBody>
          <a:bodyPr wrap="square" rtlCol="0">
            <a:spAutoFit/>
          </a:bodyPr>
          <a:lstStyle/>
          <a:p>
            <a:r>
              <a:rPr lang="zh-CN" altLang="en-US" dirty="0">
                <a:solidFill>
                  <a:srgbClr val="728D98"/>
                </a:solidFill>
                <a:latin typeface="微软雅黑" panose="020B0503020204020204" pitchFamily="34" charset="-122"/>
                <a:ea typeface="微软雅黑" panose="020B0503020204020204" pitchFamily="34" charset="-122"/>
              </a:rPr>
              <a:t>类之间的语义关系，其中一</a:t>
            </a:r>
            <a:r>
              <a:rPr lang="zh-CN" altLang="en-US" dirty="0" smtClean="0">
                <a:solidFill>
                  <a:srgbClr val="728D98"/>
                </a:solidFill>
                <a:latin typeface="微软雅黑" panose="020B0503020204020204" pitchFamily="34" charset="-122"/>
                <a:ea typeface="微软雅黑" panose="020B0503020204020204" pitchFamily="34" charset="-122"/>
              </a:rPr>
              <a:t>个类</a:t>
            </a:r>
            <a:r>
              <a:rPr lang="zh-CN" altLang="en-US" dirty="0">
                <a:solidFill>
                  <a:srgbClr val="728D98"/>
                </a:solidFill>
                <a:latin typeface="微软雅黑" panose="020B0503020204020204" pitchFamily="34" charset="-122"/>
                <a:ea typeface="微软雅黑" panose="020B0503020204020204" pitchFamily="34" charset="-122"/>
              </a:rPr>
              <a:t>指定了由另一个类必须执行的约定。</a:t>
            </a:r>
          </a:p>
        </p:txBody>
      </p:sp>
      <p:pic>
        <p:nvPicPr>
          <p:cNvPr id="4" name="图片 3"/>
          <p:cNvPicPr>
            <a:picLocks noChangeAspect="1"/>
          </p:cNvPicPr>
          <p:nvPr/>
        </p:nvPicPr>
        <p:blipFill>
          <a:blip r:embed="rId3"/>
          <a:stretch>
            <a:fillRect/>
          </a:stretch>
        </p:blipFill>
        <p:spPr>
          <a:xfrm>
            <a:off x="5740399" y="2071199"/>
            <a:ext cx="2927350" cy="3231344"/>
          </a:xfrm>
          <a:prstGeom prst="rect">
            <a:avLst/>
          </a:prstGeom>
        </p:spPr>
      </p:pic>
    </p:spTree>
    <p:extLst>
      <p:ext uri="{BB962C8B-B14F-4D97-AF65-F5344CB8AC3E}">
        <p14:creationId xmlns:p14="http://schemas.microsoft.com/office/powerpoint/2010/main" val="631663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 xmlns:a16="http://schemas.microsoft.com/office/drawing/2014/main" id="{08E2C313-6DAB-47EB-8995-5BC6B7587CB6}"/>
              </a:ext>
            </a:extLst>
          </p:cNvPr>
          <p:cNvGrpSpPr/>
          <p:nvPr/>
        </p:nvGrpSpPr>
        <p:grpSpPr>
          <a:xfrm>
            <a:off x="2822620" y="4246991"/>
            <a:ext cx="1440160" cy="1368152"/>
            <a:chOff x="2822620" y="3415722"/>
            <a:chExt cx="1440160" cy="1368152"/>
          </a:xfrm>
        </p:grpSpPr>
        <p:sp>
          <p:nvSpPr>
            <p:cNvPr id="9" name="矩形 8">
              <a:extLst>
                <a:ext uri="{FF2B5EF4-FFF2-40B4-BE49-F238E27FC236}">
                  <a16:creationId xmlns="" xmlns:a16="http://schemas.microsoft.com/office/drawing/2014/main" id="{891D6BA0-0DF9-40DB-B9D7-084605E72310}"/>
                </a:ext>
              </a:extLst>
            </p:cNvPr>
            <p:cNvSpPr/>
            <p:nvPr/>
          </p:nvSpPr>
          <p:spPr>
            <a:xfrm>
              <a:off x="2822620" y="3415722"/>
              <a:ext cx="1440160" cy="1368152"/>
            </a:xfrm>
            <a:prstGeom prst="rect">
              <a:avLst/>
            </a:prstGeom>
            <a:blipFill>
              <a:blip r:embed="rId3">
                <a:duotone>
                  <a:schemeClr val="accent3">
                    <a:shade val="45000"/>
                    <a:satMod val="135000"/>
                  </a:schemeClr>
                  <a:prstClr val="white"/>
                </a:duotone>
              </a:blip>
              <a:stretch>
                <a:fillRect/>
              </a:stretch>
            </a:blip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0" name="TextBox 36">
              <a:extLst>
                <a:ext uri="{FF2B5EF4-FFF2-40B4-BE49-F238E27FC236}">
                  <a16:creationId xmlns="" xmlns:a16="http://schemas.microsoft.com/office/drawing/2014/main" id="{9E14963B-C36B-4D4F-8F19-F1C27621C253}"/>
                </a:ext>
              </a:extLst>
            </p:cNvPr>
            <p:cNvSpPr txBox="1"/>
            <p:nvPr/>
          </p:nvSpPr>
          <p:spPr>
            <a:xfrm flipH="1">
              <a:off x="3100355" y="3611027"/>
              <a:ext cx="942247" cy="112646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800" i="0" u="none" strike="noStrike" kern="0" cap="none" spc="0" normalizeH="0" baseline="0" noProof="0" dirty="0" smtClean="0">
                  <a:ln w="18415" cmpd="sng">
                    <a:noFill/>
                    <a:prstDash val="solid"/>
                  </a:ln>
                  <a:solidFill>
                    <a:sysClr val="window" lastClr="FFFFFF"/>
                  </a:solidFill>
                  <a:effectLst/>
                  <a:uLnTx/>
                  <a:uFillTx/>
                  <a:latin typeface="微软雅黑" panose="020B0503020204020204" pitchFamily="34" charset="-122"/>
                  <a:cs typeface="Times New Roman" pitchFamily="18" charset="0"/>
                </a:rPr>
                <a:t>实现层类图</a:t>
              </a:r>
              <a:endParaRPr kumimoji="0" lang="zh-CN" altLang="en-US" sz="2800" i="0" u="none" strike="noStrike" kern="0" cap="none" spc="0" normalizeH="0" baseline="0" noProof="0" dirty="0">
                <a:ln w="18415" cmpd="sng">
                  <a:noFill/>
                  <a:prstDash val="solid"/>
                </a:ln>
                <a:solidFill>
                  <a:sysClr val="window" lastClr="FFFFFF"/>
                </a:solidFill>
                <a:effectLst/>
                <a:uLnTx/>
                <a:uFillTx/>
                <a:latin typeface="微软雅黑" panose="020B0503020204020204" pitchFamily="34" charset="-122"/>
                <a:cs typeface="Times New Roman" pitchFamily="18" charset="0"/>
              </a:endParaRPr>
            </a:p>
          </p:txBody>
        </p:sp>
      </p:grpSp>
      <p:grpSp>
        <p:nvGrpSpPr>
          <p:cNvPr id="18" name="组合 17">
            <a:extLst>
              <a:ext uri="{FF2B5EF4-FFF2-40B4-BE49-F238E27FC236}">
                <a16:creationId xmlns="" xmlns:a16="http://schemas.microsoft.com/office/drawing/2014/main" id="{B35F5E6D-79BB-4D25-B31A-33F383170488}"/>
              </a:ext>
            </a:extLst>
          </p:cNvPr>
          <p:cNvGrpSpPr/>
          <p:nvPr/>
        </p:nvGrpSpPr>
        <p:grpSpPr>
          <a:xfrm>
            <a:off x="2822620" y="1942735"/>
            <a:ext cx="1440160" cy="1368152"/>
            <a:chOff x="2822620" y="1111466"/>
            <a:chExt cx="1440160" cy="1368152"/>
          </a:xfrm>
        </p:grpSpPr>
        <p:sp>
          <p:nvSpPr>
            <p:cNvPr id="11" name="矩形 10">
              <a:extLst>
                <a:ext uri="{FF2B5EF4-FFF2-40B4-BE49-F238E27FC236}">
                  <a16:creationId xmlns="" xmlns:a16="http://schemas.microsoft.com/office/drawing/2014/main" id="{3DCA917B-0C87-4A79-9575-CCC7F0C595BC}"/>
                </a:ext>
              </a:extLst>
            </p:cNvPr>
            <p:cNvSpPr/>
            <p:nvPr/>
          </p:nvSpPr>
          <p:spPr>
            <a:xfrm>
              <a:off x="2822620" y="1111466"/>
              <a:ext cx="1440160" cy="1368152"/>
            </a:xfrm>
            <a:prstGeom prst="rect">
              <a:avLst/>
            </a:prstGeom>
            <a:blipFill>
              <a:blip r:embed="rId3">
                <a:duotone>
                  <a:schemeClr val="accent3">
                    <a:shade val="45000"/>
                    <a:satMod val="135000"/>
                  </a:schemeClr>
                  <a:prstClr val="white"/>
                </a:duotone>
              </a:blip>
              <a:stretch>
                <a:fillRect/>
              </a:stretch>
            </a:blip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2" name="TextBox 34">
              <a:extLst>
                <a:ext uri="{FF2B5EF4-FFF2-40B4-BE49-F238E27FC236}">
                  <a16:creationId xmlns="" xmlns:a16="http://schemas.microsoft.com/office/drawing/2014/main" id="{5383756C-8C16-4FFA-BED7-9C5A1A0AEE3E}"/>
                </a:ext>
              </a:extLst>
            </p:cNvPr>
            <p:cNvSpPr txBox="1"/>
            <p:nvPr/>
          </p:nvSpPr>
          <p:spPr>
            <a:xfrm flipH="1">
              <a:off x="3071576" y="1347581"/>
              <a:ext cx="942247" cy="97872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400" i="0" u="none" strike="noStrike" kern="0" cap="none" spc="0" normalizeH="0" baseline="0" noProof="0" dirty="0" smtClean="0">
                  <a:ln w="18415" cmpd="sng">
                    <a:noFill/>
                    <a:prstDash val="solid"/>
                  </a:ln>
                  <a:solidFill>
                    <a:sysClr val="window" lastClr="FFFFFF"/>
                  </a:solidFill>
                  <a:effectLst/>
                  <a:uLnTx/>
                  <a:uFillTx/>
                  <a:latin typeface="微软雅黑" panose="020B0503020204020204" pitchFamily="34" charset="-122"/>
                  <a:cs typeface="Times New Roman" pitchFamily="18" charset="0"/>
                </a:rPr>
                <a:t>概念层类图</a:t>
              </a:r>
              <a:endParaRPr kumimoji="0" lang="zh-CN" altLang="en-US" sz="2400" i="0" u="none" strike="noStrike" kern="0" cap="none" spc="0" normalizeH="0" baseline="0" noProof="0" dirty="0">
                <a:ln w="18415" cmpd="sng">
                  <a:noFill/>
                  <a:prstDash val="solid"/>
                </a:ln>
                <a:solidFill>
                  <a:sysClr val="window" lastClr="FFFFFF"/>
                </a:solidFill>
                <a:effectLst/>
                <a:uLnTx/>
                <a:uFillTx/>
                <a:latin typeface="微软雅黑" panose="020B0503020204020204" pitchFamily="34" charset="-122"/>
                <a:cs typeface="Times New Roman" pitchFamily="18" charset="0"/>
              </a:endParaRPr>
            </a:p>
          </p:txBody>
        </p:sp>
      </p:grpSp>
      <p:grpSp>
        <p:nvGrpSpPr>
          <p:cNvPr id="20" name="组合 19">
            <a:extLst>
              <a:ext uri="{FF2B5EF4-FFF2-40B4-BE49-F238E27FC236}">
                <a16:creationId xmlns="" xmlns:a16="http://schemas.microsoft.com/office/drawing/2014/main" id="{A8E90744-317F-43D9-8C5E-6568BFDEDFCF}"/>
              </a:ext>
            </a:extLst>
          </p:cNvPr>
          <p:cNvGrpSpPr/>
          <p:nvPr/>
        </p:nvGrpSpPr>
        <p:grpSpPr>
          <a:xfrm>
            <a:off x="3571479" y="3074144"/>
            <a:ext cx="1440160" cy="1368152"/>
            <a:chOff x="3571479" y="2242875"/>
            <a:chExt cx="1440160" cy="1368152"/>
          </a:xfrm>
        </p:grpSpPr>
        <p:sp>
          <p:nvSpPr>
            <p:cNvPr id="8" name="矩形 7">
              <a:extLst>
                <a:ext uri="{FF2B5EF4-FFF2-40B4-BE49-F238E27FC236}">
                  <a16:creationId xmlns="" xmlns:a16="http://schemas.microsoft.com/office/drawing/2014/main" id="{7683991F-0EBE-429B-B333-F8E6696743DE}"/>
                </a:ext>
              </a:extLst>
            </p:cNvPr>
            <p:cNvSpPr/>
            <p:nvPr/>
          </p:nvSpPr>
          <p:spPr>
            <a:xfrm>
              <a:off x="3571479" y="2242875"/>
              <a:ext cx="1440160" cy="1368152"/>
            </a:xfrm>
            <a:prstGeom prst="rect">
              <a:avLst/>
            </a:prstGeom>
            <a:blipFill>
              <a:blip r:embed="rId4"/>
              <a:stretch>
                <a:fillRect/>
              </a:stretch>
            </a:blip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3" name="TextBox 34">
              <a:extLst>
                <a:ext uri="{FF2B5EF4-FFF2-40B4-BE49-F238E27FC236}">
                  <a16:creationId xmlns="" xmlns:a16="http://schemas.microsoft.com/office/drawing/2014/main" id="{942568CE-0D9A-4B58-BF9F-153C832631B9}"/>
                </a:ext>
              </a:extLst>
            </p:cNvPr>
            <p:cNvSpPr txBox="1"/>
            <p:nvPr/>
          </p:nvSpPr>
          <p:spPr>
            <a:xfrm flipH="1">
              <a:off x="3871911" y="2363720"/>
              <a:ext cx="942247" cy="112646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2800" i="0" u="none" strike="noStrike" kern="0" cap="none" spc="0" normalizeH="0" baseline="0" noProof="0" dirty="0" smtClean="0">
                  <a:ln w="18415" cmpd="sng">
                    <a:noFill/>
                    <a:prstDash val="solid"/>
                  </a:ln>
                  <a:solidFill>
                    <a:sysClr val="window" lastClr="FFFFFF"/>
                  </a:solidFill>
                  <a:effectLst/>
                  <a:uLnTx/>
                  <a:uFillTx/>
                  <a:latin typeface="微软雅黑" panose="020B0503020204020204" pitchFamily="34" charset="-122"/>
                  <a:cs typeface="Times New Roman" pitchFamily="18" charset="0"/>
                </a:rPr>
                <a:t>说明层类图</a:t>
              </a:r>
              <a:endParaRPr kumimoji="0" lang="zh-CN" altLang="en-US" sz="2800" i="0" u="none" strike="noStrike" kern="0" cap="none" spc="0" normalizeH="0" baseline="0" noProof="0" dirty="0">
                <a:ln w="18415" cmpd="sng">
                  <a:noFill/>
                  <a:prstDash val="solid"/>
                </a:ln>
                <a:solidFill>
                  <a:sysClr val="window" lastClr="FFFFFF"/>
                </a:solidFill>
                <a:effectLst/>
                <a:uLnTx/>
                <a:uFillTx/>
                <a:latin typeface="微软雅黑" panose="020B0503020204020204" pitchFamily="34" charset="-122"/>
                <a:cs typeface="Times New Roman" pitchFamily="18" charset="0"/>
              </a:endParaRPr>
            </a:p>
          </p:txBody>
        </p:sp>
      </p:grpSp>
      <p:grpSp>
        <p:nvGrpSpPr>
          <p:cNvPr id="23" name="组合 22">
            <a:extLst>
              <a:ext uri="{FF2B5EF4-FFF2-40B4-BE49-F238E27FC236}">
                <a16:creationId xmlns="" xmlns:a16="http://schemas.microsoft.com/office/drawing/2014/main" id="{BFA1AA9D-DE9E-44BB-A313-5A9A38C1BFFF}"/>
              </a:ext>
            </a:extLst>
          </p:cNvPr>
          <p:cNvGrpSpPr/>
          <p:nvPr/>
        </p:nvGrpSpPr>
        <p:grpSpPr>
          <a:xfrm>
            <a:off x="5126876" y="4246991"/>
            <a:ext cx="4464496" cy="1368152"/>
            <a:chOff x="5126876" y="3415722"/>
            <a:chExt cx="4464496" cy="1368152"/>
          </a:xfrm>
        </p:grpSpPr>
        <p:sp>
          <p:nvSpPr>
            <p:cNvPr id="4" name="矩形 3">
              <a:extLst>
                <a:ext uri="{FF2B5EF4-FFF2-40B4-BE49-F238E27FC236}">
                  <a16:creationId xmlns="" xmlns:a16="http://schemas.microsoft.com/office/drawing/2014/main" id="{9357588E-2AAC-47E8-9E3C-D120D0FE30E8}"/>
                </a:ext>
              </a:extLst>
            </p:cNvPr>
            <p:cNvSpPr/>
            <p:nvPr/>
          </p:nvSpPr>
          <p:spPr>
            <a:xfrm>
              <a:off x="5126876" y="3415722"/>
              <a:ext cx="4464496" cy="1368152"/>
            </a:xfrm>
            <a:prstGeom prst="rect">
              <a:avLst/>
            </a:prstGeom>
            <a:solidFill>
              <a:schemeClr val="bg1">
                <a:lumMod val="75000"/>
              </a:schemeClr>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4" name="矩形 13">
              <a:extLst>
                <a:ext uri="{FF2B5EF4-FFF2-40B4-BE49-F238E27FC236}">
                  <a16:creationId xmlns="" xmlns:a16="http://schemas.microsoft.com/office/drawing/2014/main" id="{93A60B78-213F-44A9-B174-D33BB251136B}"/>
                </a:ext>
              </a:extLst>
            </p:cNvPr>
            <p:cNvSpPr/>
            <p:nvPr/>
          </p:nvSpPr>
          <p:spPr>
            <a:xfrm>
              <a:off x="5345105" y="3930521"/>
              <a:ext cx="4147685" cy="338554"/>
            </a:xfrm>
            <a:prstGeom prst="rect">
              <a:avLst/>
            </a:prstGeom>
          </p:spPr>
          <p:txBody>
            <a:bodyPr wrap="square">
              <a:spAutoFit/>
            </a:bodyPr>
            <a:lstStyle/>
            <a:p>
              <a:r>
                <a:rPr lang="zh-CN" altLang="en-US" sz="1600" dirty="0" smtClean="0">
                  <a:solidFill>
                    <a:schemeClr val="bg1"/>
                  </a:solidFill>
                  <a:latin typeface="微软雅黑 Light" panose="020B0502040204020203" pitchFamily="34" charset="-122"/>
                  <a:ea typeface="微软雅黑 Light" panose="020B0502040204020203" pitchFamily="34" charset="-122"/>
                </a:rPr>
                <a:t>考虑实现问题。提供实现的细节。</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1" name="组合 20">
            <a:extLst>
              <a:ext uri="{FF2B5EF4-FFF2-40B4-BE49-F238E27FC236}">
                <a16:creationId xmlns="" xmlns:a16="http://schemas.microsoft.com/office/drawing/2014/main" id="{C9E867EC-CA34-49CE-8E8F-064D1AFAF627}"/>
              </a:ext>
            </a:extLst>
          </p:cNvPr>
          <p:cNvGrpSpPr/>
          <p:nvPr/>
        </p:nvGrpSpPr>
        <p:grpSpPr>
          <a:xfrm>
            <a:off x="5558924" y="3094863"/>
            <a:ext cx="4464496" cy="1368152"/>
            <a:chOff x="5558924" y="2263594"/>
            <a:chExt cx="4464496" cy="1368152"/>
          </a:xfrm>
        </p:grpSpPr>
        <p:sp>
          <p:nvSpPr>
            <p:cNvPr id="3" name="矩形 2">
              <a:extLst>
                <a:ext uri="{FF2B5EF4-FFF2-40B4-BE49-F238E27FC236}">
                  <a16:creationId xmlns="" xmlns:a16="http://schemas.microsoft.com/office/drawing/2014/main" id="{89A1620D-D03B-424B-87C7-A3FF112EA880}"/>
                </a:ext>
              </a:extLst>
            </p:cNvPr>
            <p:cNvSpPr/>
            <p:nvPr/>
          </p:nvSpPr>
          <p:spPr>
            <a:xfrm>
              <a:off x="5558924" y="2263594"/>
              <a:ext cx="4464496" cy="1368152"/>
            </a:xfrm>
            <a:prstGeom prst="rect">
              <a:avLst/>
            </a:prstGeom>
            <a:solidFill>
              <a:srgbClr val="92C3CC"/>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 name="矩形 14">
              <a:extLst>
                <a:ext uri="{FF2B5EF4-FFF2-40B4-BE49-F238E27FC236}">
                  <a16:creationId xmlns="" xmlns:a16="http://schemas.microsoft.com/office/drawing/2014/main" id="{54DBDA60-A592-49B3-A4A7-295B38AC714C}"/>
                </a:ext>
              </a:extLst>
            </p:cNvPr>
            <p:cNvSpPr/>
            <p:nvPr/>
          </p:nvSpPr>
          <p:spPr>
            <a:xfrm>
              <a:off x="5767896" y="2865383"/>
              <a:ext cx="4147685" cy="338554"/>
            </a:xfrm>
            <a:prstGeom prst="rect">
              <a:avLst/>
            </a:prstGeom>
          </p:spPr>
          <p:txBody>
            <a:bodyPr wrap="square">
              <a:spAutoFit/>
            </a:bodyPr>
            <a:lstStyle/>
            <a:p>
              <a:r>
                <a:rPr lang="zh-CN" altLang="en-US" sz="1600" dirty="0" smtClean="0">
                  <a:solidFill>
                    <a:schemeClr val="bg1"/>
                  </a:solidFill>
                  <a:latin typeface="微软雅黑 Light" panose="020B0502040204020203" pitchFamily="34" charset="-122"/>
                  <a:ea typeface="微软雅黑 Light" panose="020B0502040204020203" pitchFamily="34" charset="-122"/>
                </a:rPr>
                <a:t>主要考虑类的接口部分，而不是实现部分</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9" name="组合 18">
            <a:extLst>
              <a:ext uri="{FF2B5EF4-FFF2-40B4-BE49-F238E27FC236}">
                <a16:creationId xmlns="" xmlns:a16="http://schemas.microsoft.com/office/drawing/2014/main" id="{A7229CB9-1F7C-4A6F-9B65-96F273815EF9}"/>
              </a:ext>
            </a:extLst>
          </p:cNvPr>
          <p:cNvGrpSpPr/>
          <p:nvPr/>
        </p:nvGrpSpPr>
        <p:grpSpPr>
          <a:xfrm>
            <a:off x="5126876" y="1942735"/>
            <a:ext cx="4464496" cy="1368152"/>
            <a:chOff x="5126876" y="1111466"/>
            <a:chExt cx="4464496" cy="1368152"/>
          </a:xfrm>
        </p:grpSpPr>
        <p:sp>
          <p:nvSpPr>
            <p:cNvPr id="2" name="矩形 1">
              <a:extLst>
                <a:ext uri="{FF2B5EF4-FFF2-40B4-BE49-F238E27FC236}">
                  <a16:creationId xmlns="" xmlns:a16="http://schemas.microsoft.com/office/drawing/2014/main" id="{936A75AA-EBBA-4CE1-BD2F-852C3A3D27E9}"/>
                </a:ext>
              </a:extLst>
            </p:cNvPr>
            <p:cNvSpPr/>
            <p:nvPr/>
          </p:nvSpPr>
          <p:spPr>
            <a:xfrm>
              <a:off x="5126876" y="1111466"/>
              <a:ext cx="4464496" cy="1368152"/>
            </a:xfrm>
            <a:prstGeom prst="rect">
              <a:avLst/>
            </a:prstGeom>
            <a:solidFill>
              <a:schemeClr val="bg1">
                <a:lumMod val="75000"/>
              </a:schemeClr>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7" name="矩形 16">
              <a:extLst>
                <a:ext uri="{FF2B5EF4-FFF2-40B4-BE49-F238E27FC236}">
                  <a16:creationId xmlns="" xmlns:a16="http://schemas.microsoft.com/office/drawing/2014/main" id="{809D8BF1-263B-4CEA-8B6C-2A9F8DE302FD}"/>
                </a:ext>
              </a:extLst>
            </p:cNvPr>
            <p:cNvSpPr/>
            <p:nvPr/>
          </p:nvSpPr>
          <p:spPr>
            <a:xfrm>
              <a:off x="5285281" y="1347581"/>
              <a:ext cx="4147685" cy="830997"/>
            </a:xfrm>
            <a:prstGeom prst="rect">
              <a:avLst/>
            </a:prstGeom>
          </p:spPr>
          <p:txBody>
            <a:bodyPr wrap="square">
              <a:spAutoFit/>
            </a:bodyPr>
            <a:lstStyle/>
            <a:p>
              <a:r>
                <a:rPr lang="zh-CN" altLang="en-US" sz="1600" dirty="0" smtClean="0">
                  <a:solidFill>
                    <a:schemeClr val="bg1"/>
                  </a:solidFill>
                  <a:latin typeface="微软雅黑 Light" panose="020B0502040204020203" pitchFamily="34" charset="-122"/>
                  <a:ea typeface="微软雅黑 Light" panose="020B0502040204020203" pitchFamily="34" charset="-122"/>
                </a:rPr>
                <a:t>概念层</a:t>
              </a:r>
              <a:r>
                <a:rPr lang="zh-CN" altLang="en-US" sz="1600" dirty="0">
                  <a:solidFill>
                    <a:schemeClr val="bg1"/>
                  </a:solidFill>
                  <a:latin typeface="微软雅黑 Light" panose="020B0502040204020203" pitchFamily="34" charset="-122"/>
                  <a:ea typeface="微软雅黑 Light" panose="020B0502040204020203" pitchFamily="34" charset="-122"/>
                </a:rPr>
                <a:t>类</a:t>
              </a:r>
              <a:r>
                <a:rPr lang="zh-CN" altLang="en-US" sz="1600" dirty="0" smtClean="0">
                  <a:solidFill>
                    <a:schemeClr val="bg1"/>
                  </a:solidFill>
                  <a:latin typeface="微软雅黑 Light" panose="020B0502040204020203" pitchFamily="34" charset="-122"/>
                  <a:ea typeface="微软雅黑 Light" panose="020B0502040204020203" pitchFamily="34" charset="-122"/>
                </a:rPr>
                <a:t>图描述的是现实世界中对问题领域的概念理解。在概念层阶段很少考虑或几乎不需要考虑类的现实问题。</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579058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0-#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p:cNvSpPr txBox="1"/>
          <p:nvPr/>
        </p:nvSpPr>
        <p:spPr>
          <a:xfrm>
            <a:off x="2188721" y="1524766"/>
            <a:ext cx="1784196" cy="1938992"/>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状态机图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014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4637528" y="926003"/>
            <a:ext cx="4394188" cy="1039484"/>
            <a:chOff x="4637528" y="926003"/>
            <a:chExt cx="4394188" cy="1039484"/>
          </a:xfrm>
        </p:grpSpPr>
        <p:grpSp>
          <p:nvGrpSpPr>
            <p:cNvPr id="2" name="组合 1"/>
            <p:cNvGrpSpPr/>
            <p:nvPr/>
          </p:nvGrpSpPr>
          <p:grpSpPr>
            <a:xfrm>
              <a:off x="4637528" y="926003"/>
              <a:ext cx="4394188" cy="1039484"/>
              <a:chOff x="1547664" y="1052735"/>
              <a:chExt cx="6696743" cy="1584174"/>
            </a:xfrm>
          </p:grpSpPr>
          <p:sp>
            <p:nvSpPr>
              <p:cNvPr id="3" name="圆角矩形 24"/>
              <p:cNvSpPr/>
              <p:nvPr/>
            </p:nvSpPr>
            <p:spPr>
              <a:xfrm>
                <a:off x="1547664" y="1052735"/>
                <a:ext cx="6696743" cy="1584174"/>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7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 name="圆角矩形 4"/>
              <p:cNvSpPr/>
              <p:nvPr/>
            </p:nvSpPr>
            <p:spPr>
              <a:xfrm>
                <a:off x="3419872" y="1196748"/>
                <a:ext cx="4680522" cy="1311628"/>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dpi="0" rotWithShape="1">
                <a:blip r:embed="rId3"/>
                <a:srcRect/>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grpSp>
        <p:sp>
          <p:nvSpPr>
            <p:cNvPr id="8" name="TextBox 40"/>
            <p:cNvSpPr txBox="1"/>
            <p:nvPr/>
          </p:nvSpPr>
          <p:spPr>
            <a:xfrm flipH="1">
              <a:off x="4891966" y="1281547"/>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a:ln w="18415" cmpd="sng">
                    <a:noFill/>
                    <a:prstDash val="solid"/>
                  </a:ln>
                  <a:solidFill>
                    <a:srgbClr val="608094"/>
                  </a:solidFill>
                  <a:uLnTx/>
                  <a:uFillTx/>
                  <a:latin typeface="微软雅黑" panose="020B0503020204020204" pitchFamily="34" charset="-122"/>
                  <a:cs typeface="Times New Roman" panose="02020603050405020304" pitchFamily="18" charset="0"/>
                </a:rPr>
                <a:t>状态</a:t>
              </a:r>
            </a:p>
          </p:txBody>
        </p:sp>
        <p:sp>
          <p:nvSpPr>
            <p:cNvPr id="26" name="矩形 25"/>
            <p:cNvSpPr/>
            <p:nvPr/>
          </p:nvSpPr>
          <p:spPr>
            <a:xfrm>
              <a:off x="5866338" y="969065"/>
              <a:ext cx="3097378" cy="95313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指的是对象在其生命周期中的一种状况，处于某个特定状态中的对象必然会满足某些条件、执行某些动作或者是等待某些事件</a:t>
              </a:r>
            </a:p>
          </p:txBody>
        </p:sp>
      </p:grpSp>
      <p:grpSp>
        <p:nvGrpSpPr>
          <p:cNvPr id="23" name="组合 22"/>
          <p:cNvGrpSpPr/>
          <p:nvPr/>
        </p:nvGrpSpPr>
        <p:grpSpPr>
          <a:xfrm>
            <a:off x="2680269" y="1997548"/>
            <a:ext cx="4394188" cy="1039486"/>
            <a:chOff x="2680269" y="1997548"/>
            <a:chExt cx="4394188" cy="1039486"/>
          </a:xfrm>
        </p:grpSpPr>
        <p:grpSp>
          <p:nvGrpSpPr>
            <p:cNvPr id="5" name="组合 4"/>
            <p:cNvGrpSpPr/>
            <p:nvPr/>
          </p:nvGrpSpPr>
          <p:grpSpPr>
            <a:xfrm flipH="1">
              <a:off x="2680269" y="1997548"/>
              <a:ext cx="4394188" cy="1039486"/>
              <a:chOff x="1547664" y="1052736"/>
              <a:chExt cx="6696744" cy="1584176"/>
            </a:xfrm>
          </p:grpSpPr>
          <p:sp>
            <p:nvSpPr>
              <p:cNvPr id="6" name="圆角矩形 28"/>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9" name="TextBox 41"/>
            <p:cNvSpPr txBox="1"/>
            <p:nvPr/>
          </p:nvSpPr>
          <p:spPr>
            <a:xfrm flipH="1">
              <a:off x="5997295" y="2161659"/>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smtClean="0">
                  <a:ln w="18415" cmpd="sng">
                    <a:noFill/>
                    <a:prstDash val="solid"/>
                  </a:ln>
                  <a:solidFill>
                    <a:srgbClr val="608094"/>
                  </a:solidFill>
                  <a:uLnTx/>
                  <a:uFillTx/>
                  <a:latin typeface="微软雅黑" panose="020B0503020204020204" pitchFamily="34" charset="-122"/>
                  <a:cs typeface="Times New Roman" panose="02020603050405020304" pitchFamily="18" charset="0"/>
                </a:rPr>
                <a:t>转换</a:t>
              </a:r>
            </a:p>
          </p:txBody>
        </p:sp>
        <p:sp>
          <p:nvSpPr>
            <p:cNvPr id="27" name="矩形 26"/>
            <p:cNvSpPr/>
            <p:nvPr/>
          </p:nvSpPr>
          <p:spPr>
            <a:xfrm>
              <a:off x="2900145" y="2040905"/>
              <a:ext cx="3097378" cy="95313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指的是对象在其生命周期中的一种状况，处于某个特定状态中的对象必然会满足某些条件、执行某些动作触发进入第二个状态。</a:t>
              </a:r>
            </a:p>
          </p:txBody>
        </p:sp>
      </p:grpSp>
      <p:grpSp>
        <p:nvGrpSpPr>
          <p:cNvPr id="24" name="组合 23"/>
          <p:cNvGrpSpPr/>
          <p:nvPr/>
        </p:nvGrpSpPr>
        <p:grpSpPr>
          <a:xfrm>
            <a:off x="4637528" y="3077969"/>
            <a:ext cx="4394188" cy="1039486"/>
            <a:chOff x="4637528" y="3077969"/>
            <a:chExt cx="4394188" cy="1039486"/>
          </a:xfrm>
        </p:grpSpPr>
        <p:grpSp>
          <p:nvGrpSpPr>
            <p:cNvPr id="10" name="组合 9"/>
            <p:cNvGrpSpPr/>
            <p:nvPr/>
          </p:nvGrpSpPr>
          <p:grpSpPr>
            <a:xfrm>
              <a:off x="4637528" y="3077969"/>
              <a:ext cx="4394188" cy="1039486"/>
              <a:chOff x="1547664" y="1052736"/>
              <a:chExt cx="6696744" cy="1584176"/>
            </a:xfrm>
          </p:grpSpPr>
          <p:sp>
            <p:nvSpPr>
              <p:cNvPr id="11" name="圆角矩形 34"/>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2"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16" name="TextBox 50"/>
            <p:cNvSpPr txBox="1"/>
            <p:nvPr/>
          </p:nvSpPr>
          <p:spPr>
            <a:xfrm flipH="1">
              <a:off x="4891966" y="3381779"/>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smtClean="0">
                  <a:ln w="18415" cmpd="sng">
                    <a:noFill/>
                    <a:prstDash val="solid"/>
                  </a:ln>
                  <a:solidFill>
                    <a:srgbClr val="608094"/>
                  </a:solidFill>
                  <a:uLnTx/>
                  <a:uFillTx/>
                  <a:latin typeface="微软雅黑" panose="020B0503020204020204" pitchFamily="34" charset="-122"/>
                  <a:cs typeface="Times New Roman" panose="02020603050405020304" pitchFamily="18" charset="0"/>
                </a:rPr>
                <a:t>事件</a:t>
              </a:r>
            </a:p>
          </p:txBody>
        </p:sp>
        <p:sp>
          <p:nvSpPr>
            <p:cNvPr id="28" name="矩形 27"/>
            <p:cNvSpPr/>
            <p:nvPr/>
          </p:nvSpPr>
          <p:spPr>
            <a:xfrm>
              <a:off x="5866393" y="3246291"/>
              <a:ext cx="3097378" cy="521970"/>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指的是发生在时间和空间上的对状态机来讲有意义的那些事情</a:t>
              </a:r>
            </a:p>
          </p:txBody>
        </p:sp>
      </p:grpSp>
      <p:grpSp>
        <p:nvGrpSpPr>
          <p:cNvPr id="25" name="组合 24"/>
          <p:cNvGrpSpPr/>
          <p:nvPr/>
        </p:nvGrpSpPr>
        <p:grpSpPr>
          <a:xfrm>
            <a:off x="2680269" y="4149514"/>
            <a:ext cx="4394188" cy="1039486"/>
            <a:chOff x="2680269" y="4149514"/>
            <a:chExt cx="4394188" cy="1039486"/>
          </a:xfrm>
        </p:grpSpPr>
        <p:grpSp>
          <p:nvGrpSpPr>
            <p:cNvPr id="13" name="组合 12"/>
            <p:cNvGrpSpPr/>
            <p:nvPr/>
          </p:nvGrpSpPr>
          <p:grpSpPr>
            <a:xfrm flipH="1">
              <a:off x="2680269" y="4149514"/>
              <a:ext cx="4394188" cy="1039486"/>
              <a:chOff x="1547664" y="1052736"/>
              <a:chExt cx="6696744" cy="1584176"/>
            </a:xfrm>
          </p:grpSpPr>
          <p:sp>
            <p:nvSpPr>
              <p:cNvPr id="14" name="圆角矩形 38"/>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5"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17" name="TextBox 51"/>
            <p:cNvSpPr txBox="1"/>
            <p:nvPr/>
          </p:nvSpPr>
          <p:spPr>
            <a:xfrm flipH="1">
              <a:off x="5997295" y="4452118"/>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lang="zh-CN" altLang="en-US" sz="2400" b="0" dirty="0">
                  <a:solidFill>
                    <a:srgbClr val="608094"/>
                  </a:solidFill>
                  <a:latin typeface="微软雅黑" panose="020B0503020204020204" pitchFamily="34" charset="-122"/>
                  <a:cs typeface="Times New Roman" panose="02020603050405020304" pitchFamily="18" charset="0"/>
                </a:rPr>
                <a:t>活动</a:t>
              </a:r>
            </a:p>
          </p:txBody>
        </p:sp>
        <p:sp>
          <p:nvSpPr>
            <p:cNvPr id="29" name="矩形 28"/>
            <p:cNvSpPr/>
            <p:nvPr/>
          </p:nvSpPr>
          <p:spPr>
            <a:xfrm>
              <a:off x="2912210" y="4295302"/>
              <a:ext cx="3097378" cy="30670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指的是状态机中进行的非原子操作。</a:t>
              </a:r>
            </a:p>
          </p:txBody>
        </p:sp>
      </p:grpSp>
      <p:grpSp>
        <p:nvGrpSpPr>
          <p:cNvPr id="31" name="组合 30"/>
          <p:cNvGrpSpPr/>
          <p:nvPr/>
        </p:nvGrpSpPr>
        <p:grpSpPr>
          <a:xfrm>
            <a:off x="4637528" y="5235675"/>
            <a:ext cx="4394188" cy="1039486"/>
            <a:chOff x="4637528" y="5235675"/>
            <a:chExt cx="4394188" cy="1039486"/>
          </a:xfrm>
        </p:grpSpPr>
        <p:grpSp>
          <p:nvGrpSpPr>
            <p:cNvPr id="18" name="组合 17"/>
            <p:cNvGrpSpPr/>
            <p:nvPr/>
          </p:nvGrpSpPr>
          <p:grpSpPr>
            <a:xfrm>
              <a:off x="4637528" y="5235675"/>
              <a:ext cx="4394188" cy="1039486"/>
              <a:chOff x="1547664" y="1052736"/>
              <a:chExt cx="6696744" cy="1584176"/>
            </a:xfrm>
          </p:grpSpPr>
          <p:sp>
            <p:nvSpPr>
              <p:cNvPr id="19" name="圆角矩形 44"/>
              <p:cNvSpPr/>
              <p:nvPr/>
            </p:nvSpPr>
            <p:spPr>
              <a:xfrm>
                <a:off x="1547664" y="1052736"/>
                <a:ext cx="6696744" cy="1584176"/>
              </a:xfrm>
              <a:prstGeom prst="roundRect">
                <a:avLst>
                  <a:gd name="adj" fmla="val 50000"/>
                </a:avLst>
              </a:prstGeom>
              <a:solidFill>
                <a:sysClr val="window" lastClr="FFFFFF">
                  <a:lumMod val="95000"/>
                </a:sysClr>
              </a:solidFill>
              <a:ln w="25400" cap="flat" cmpd="sng" algn="ctr">
                <a:noFill/>
                <a:prstDash val="solid"/>
              </a:ln>
              <a:effectLst>
                <a:outerShdw blurRad="190500" sx="102000" sy="102000" algn="ctr" rotWithShape="0">
                  <a:schemeClr val="bg1">
                    <a:lumMod val="85000"/>
                    <a:alpha val="49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20" name="圆角矩形 4"/>
              <p:cNvSpPr/>
              <p:nvPr/>
            </p:nvSpPr>
            <p:spPr>
              <a:xfrm>
                <a:off x="3419873" y="1196751"/>
                <a:ext cx="4680521" cy="1311630"/>
              </a:xfrm>
              <a:custGeom>
                <a:avLst/>
                <a:gdLst/>
                <a:ahLst/>
                <a:cxnLst/>
                <a:rect l="l" t="t" r="r" b="b"/>
                <a:pathLst>
                  <a:path w="4680521" h="1311630">
                    <a:moveTo>
                      <a:pt x="0" y="0"/>
                    </a:moveTo>
                    <a:lnTo>
                      <a:pt x="4024706" y="0"/>
                    </a:lnTo>
                    <a:cubicBezTo>
                      <a:pt x="4386903" y="0"/>
                      <a:pt x="4680521" y="293618"/>
                      <a:pt x="4680521" y="655815"/>
                    </a:cubicBezTo>
                    <a:lnTo>
                      <a:pt x="4680520" y="655815"/>
                    </a:lnTo>
                    <a:cubicBezTo>
                      <a:pt x="4680520" y="1018012"/>
                      <a:pt x="4386902" y="1311630"/>
                      <a:pt x="4024705" y="1311630"/>
                    </a:cubicBezTo>
                    <a:lnTo>
                      <a:pt x="0" y="1311629"/>
                    </a:lnTo>
                    <a:close/>
                  </a:path>
                </a:pathLst>
              </a:custGeom>
              <a:blipFill>
                <a:blip r:embed="rId3"/>
                <a:stretch>
                  <a:fillRect/>
                </a:stretch>
              </a:blipFill>
              <a:ln w="25400" cap="flat" cmpd="sng" algn="ctr">
                <a:noFill/>
                <a:prstDash val="solid"/>
              </a:ln>
              <a:effectLst>
                <a:innerShdw blurRad="152400" dist="88900" dir="162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21" name="TextBox 61"/>
            <p:cNvSpPr txBox="1"/>
            <p:nvPr/>
          </p:nvSpPr>
          <p:spPr>
            <a:xfrm flipH="1">
              <a:off x="4891966" y="5539485"/>
              <a:ext cx="864880"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zh-CN" altLang="en-US" sz="2400" b="0" i="0" u="none" strike="noStrike" kern="0" cap="none" spc="0" normalizeH="0" baseline="0" noProof="0" dirty="0" smtClean="0">
                  <a:ln w="18415" cmpd="sng">
                    <a:noFill/>
                    <a:prstDash val="solid"/>
                  </a:ln>
                  <a:solidFill>
                    <a:srgbClr val="608094"/>
                  </a:solidFill>
                  <a:uLnTx/>
                  <a:uFillTx/>
                  <a:latin typeface="微软雅黑" panose="020B0503020204020204" pitchFamily="34" charset="-122"/>
                  <a:cs typeface="Times New Roman" panose="02020603050405020304" pitchFamily="18" charset="0"/>
                </a:rPr>
                <a:t>动作</a:t>
              </a:r>
            </a:p>
          </p:txBody>
        </p:sp>
        <p:sp>
          <p:nvSpPr>
            <p:cNvPr id="30" name="矩形 29"/>
            <p:cNvSpPr/>
            <p:nvPr/>
          </p:nvSpPr>
          <p:spPr>
            <a:xfrm>
              <a:off x="5858139" y="5433660"/>
              <a:ext cx="3097378" cy="73723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指的是状态机中可以执行的那些原子操作，必须一直执行下去，最终导致状态的变更或者返回一个值</a:t>
              </a:r>
            </a:p>
          </p:txBody>
        </p:sp>
      </p:grpSp>
      <p:sp>
        <p:nvSpPr>
          <p:cNvPr id="32" name="文本框 9"/>
          <p:cNvSpPr txBox="1"/>
          <p:nvPr/>
        </p:nvSpPr>
        <p:spPr>
          <a:xfrm>
            <a:off x="321310" y="352425"/>
            <a:ext cx="4465955" cy="1014730"/>
          </a:xfrm>
          <a:prstGeom prst="rect">
            <a:avLst/>
          </a:prstGeom>
          <a:noFill/>
        </p:spPr>
        <p:txBody>
          <a:bodyPr wrap="square" rtlCol="0">
            <a:spAutoFit/>
          </a:bodyPr>
          <a:lstStyle/>
          <a:p>
            <a:r>
              <a:rPr lang="zh-CN" altLang="en-US" sz="6000" b="1" dirty="0" smtClean="0">
                <a:solidFill>
                  <a:schemeClr val="bg1"/>
                </a:solidFill>
                <a:latin typeface="微软雅黑" panose="020B0503020204020204" pitchFamily="34" charset="-122"/>
                <a:ea typeface="微软雅黑" panose="020B0503020204020204" pitchFamily="34" charset="-122"/>
              </a:rPr>
              <a:t>状态图组成</a:t>
            </a:r>
          </a:p>
        </p:txBody>
      </p:sp>
    </p:spTree>
    <p:extLst>
      <p:ext uri="{BB962C8B-B14F-4D97-AF65-F5344CB8AC3E}">
        <p14:creationId xmlns:p14="http://schemas.microsoft.com/office/powerpoint/2010/main" val="1420110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a:t>
            </a:r>
          </a:p>
        </p:txBody>
      </p:sp>
      <p:sp>
        <p:nvSpPr>
          <p:cNvPr id="3" name="文本框 2"/>
          <p:cNvSpPr txBox="1"/>
          <p:nvPr/>
        </p:nvSpPr>
        <p:spPr>
          <a:xfrm>
            <a:off x="4902200" y="1680210"/>
            <a:ext cx="5924550" cy="1198880"/>
          </a:xfrm>
          <a:prstGeom prst="rect">
            <a:avLst/>
          </a:prstGeom>
          <a:noFill/>
        </p:spPr>
        <p:txBody>
          <a:bodyPr wrap="square" rtlCol="0" anchor="t">
            <a:spAutoFit/>
          </a:bodyPr>
          <a:lstStyle/>
          <a:p>
            <a:r>
              <a:rPr lang="zh-CN" altLang="en-US"/>
              <a:t>状态用于对实体在其生命周期中的各种状况进行建模，一个实体总是在有限的一段时间内保持一个状态。状态由一个带圆角的矩形表示，状态的组成应该包括：</a:t>
            </a:r>
            <a:r>
              <a:rPr lang="zh-CN" altLang="en-US">
                <a:solidFill>
                  <a:srgbClr val="FF0000"/>
                </a:solidFill>
              </a:rPr>
              <a:t>名称、进入和退出动作、内部转换和子状态和延迟事件</a:t>
            </a:r>
            <a:r>
              <a:rPr lang="zh-CN" altLang="en-US"/>
              <a:t>。</a:t>
            </a:r>
          </a:p>
        </p:txBody>
      </p:sp>
      <p:pic>
        <p:nvPicPr>
          <p:cNvPr id="4" name="图片 3"/>
          <p:cNvPicPr>
            <a:picLocks noChangeAspect="1"/>
          </p:cNvPicPr>
          <p:nvPr/>
        </p:nvPicPr>
        <p:blipFill>
          <a:blip r:embed="rId5"/>
          <a:stretch>
            <a:fillRect/>
          </a:stretch>
        </p:blipFill>
        <p:spPr>
          <a:xfrm>
            <a:off x="6266815" y="3427730"/>
            <a:ext cx="3195320" cy="1578610"/>
          </a:xfrm>
          <a:prstGeom prst="rect">
            <a:avLst/>
          </a:prstGeom>
        </p:spPr>
      </p:pic>
    </p:spTree>
    <p:extLst>
      <p:ext uri="{BB962C8B-B14F-4D97-AF65-F5344CB8AC3E}">
        <p14:creationId xmlns:p14="http://schemas.microsoft.com/office/powerpoint/2010/main" val="432371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a:t>
            </a:r>
          </a:p>
        </p:txBody>
      </p:sp>
      <p:sp>
        <p:nvSpPr>
          <p:cNvPr id="3" name="文本框 2"/>
          <p:cNvSpPr txBox="1"/>
          <p:nvPr/>
        </p:nvSpPr>
        <p:spPr>
          <a:xfrm>
            <a:off x="4902200" y="1680210"/>
            <a:ext cx="5924550" cy="521970"/>
          </a:xfrm>
          <a:prstGeom prst="rect">
            <a:avLst/>
          </a:prstGeom>
          <a:noFill/>
        </p:spPr>
        <p:txBody>
          <a:bodyPr wrap="square" rtlCol="0" anchor="t">
            <a:spAutoFit/>
          </a:bodyPr>
          <a:lstStyle/>
          <a:p>
            <a:r>
              <a:rPr lang="zh-CN" altLang="en-US" sz="2800"/>
              <a:t>初始状态：</a:t>
            </a:r>
          </a:p>
        </p:txBody>
      </p:sp>
      <p:sp>
        <p:nvSpPr>
          <p:cNvPr id="2" name="文本框 1"/>
          <p:cNvSpPr txBox="1"/>
          <p:nvPr/>
        </p:nvSpPr>
        <p:spPr>
          <a:xfrm>
            <a:off x="4902200" y="3686810"/>
            <a:ext cx="5924550" cy="521970"/>
          </a:xfrm>
          <a:prstGeom prst="rect">
            <a:avLst/>
          </a:prstGeom>
          <a:noFill/>
        </p:spPr>
        <p:txBody>
          <a:bodyPr wrap="square" rtlCol="0" anchor="t">
            <a:spAutoFit/>
          </a:bodyPr>
          <a:lstStyle/>
          <a:p>
            <a:r>
              <a:rPr lang="zh-CN" altLang="en-US" sz="2800"/>
              <a:t>终止状态：</a:t>
            </a:r>
          </a:p>
        </p:txBody>
      </p:sp>
      <p:pic>
        <p:nvPicPr>
          <p:cNvPr id="6" name="图片 5"/>
          <p:cNvPicPr>
            <a:picLocks noChangeAspect="1"/>
          </p:cNvPicPr>
          <p:nvPr/>
        </p:nvPicPr>
        <p:blipFill>
          <a:blip r:embed="rId5"/>
          <a:srcRect l="47298" t="28336" r="33387" b="45938"/>
          <a:stretch>
            <a:fillRect/>
          </a:stretch>
        </p:blipFill>
        <p:spPr>
          <a:xfrm>
            <a:off x="7085965" y="1403985"/>
            <a:ext cx="2512695" cy="1783715"/>
          </a:xfrm>
          <a:prstGeom prst="rect">
            <a:avLst/>
          </a:prstGeom>
        </p:spPr>
      </p:pic>
      <p:pic>
        <p:nvPicPr>
          <p:cNvPr id="7" name="图片 6"/>
          <p:cNvPicPr>
            <a:picLocks noChangeAspect="1"/>
          </p:cNvPicPr>
          <p:nvPr/>
        </p:nvPicPr>
        <p:blipFill>
          <a:blip r:embed="rId5"/>
          <a:srcRect l="65456" t="28996" r="19798" b="46817"/>
          <a:stretch>
            <a:fillRect/>
          </a:stretch>
        </p:blipFill>
        <p:spPr>
          <a:xfrm>
            <a:off x="7085965" y="3827780"/>
            <a:ext cx="1918335" cy="1677035"/>
          </a:xfrm>
          <a:prstGeom prst="rect">
            <a:avLst/>
          </a:prstGeom>
        </p:spPr>
      </p:pic>
    </p:spTree>
    <p:extLst>
      <p:ext uri="{BB962C8B-B14F-4D97-AF65-F5344CB8AC3E}">
        <p14:creationId xmlns:p14="http://schemas.microsoft.com/office/powerpoint/2010/main" val="33044052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255"/>
            <a:ext cx="6069330"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状态组成介绍</a:t>
            </a:r>
          </a:p>
        </p:txBody>
      </p:sp>
      <p:sp>
        <p:nvSpPr>
          <p:cNvPr id="3" name="文本框 2"/>
          <p:cNvSpPr txBox="1"/>
          <p:nvPr/>
        </p:nvSpPr>
        <p:spPr>
          <a:xfrm>
            <a:off x="4902200" y="1680210"/>
            <a:ext cx="5924550" cy="4246245"/>
          </a:xfrm>
          <a:prstGeom prst="rect">
            <a:avLst/>
          </a:prstGeom>
          <a:noFill/>
        </p:spPr>
        <p:txBody>
          <a:bodyPr wrap="square" rtlCol="0" anchor="t">
            <a:spAutoFit/>
          </a:bodyPr>
          <a:lstStyle/>
          <a:p>
            <a:r>
              <a:rPr lang="zh-CN" altLang="en-US"/>
              <a:t>名称：将一个状态与其他状态区分开来的文本字符串，匿            名的状态没有名称。</a:t>
            </a:r>
          </a:p>
          <a:p>
            <a:endParaRPr lang="zh-CN" altLang="en-US"/>
          </a:p>
          <a:p>
            <a:r>
              <a:rPr lang="zh-CN" altLang="en-US"/>
              <a:t>进入</a:t>
            </a:r>
            <a:r>
              <a:rPr lang="en-US" altLang="zh-CN"/>
              <a:t>/</a:t>
            </a:r>
            <a:r>
              <a:rPr lang="zh-CN" altLang="en-US"/>
              <a:t>退出动作：表示进入</a:t>
            </a:r>
            <a:r>
              <a:rPr lang="en-US" altLang="zh-CN"/>
              <a:t>/</a:t>
            </a:r>
            <a:r>
              <a:rPr lang="zh-CN" altLang="en-US"/>
              <a:t>退出这个状态所执行的动作。</a:t>
            </a:r>
          </a:p>
          <a:p>
            <a:endParaRPr lang="zh-CN" altLang="en-US"/>
          </a:p>
          <a:p>
            <a:r>
              <a:rPr lang="zh-CN" altLang="en-US"/>
              <a:t>内部转换：使事件可以在不退出状态的情况下在状态内得到处理，从而可以避免触发进入或退出操作。</a:t>
            </a:r>
          </a:p>
          <a:p>
            <a:endParaRPr lang="zh-CN" altLang="en-US"/>
          </a:p>
          <a:p>
            <a:r>
              <a:rPr lang="zh-CN" altLang="en-US"/>
              <a:t>子状态（嵌套状态）：分为顺序子状态和并发子状态。前者指按照顺序一个接着一个出现，后者指所有这些与前面的顺序子状态同时进行，尽管每个状态序列是一组顺序子状态，但是并发进行。</a:t>
            </a:r>
          </a:p>
          <a:p>
            <a:endParaRPr lang="zh-CN" altLang="en-US"/>
          </a:p>
          <a:p>
            <a:r>
              <a:rPr lang="zh-CN" altLang="en-US"/>
              <a:t>延迟事件：指其处理的过程被推迟的事件，它们的处理过程要到事件不被延迟的状态被激活时才会执行。</a:t>
            </a:r>
          </a:p>
        </p:txBody>
      </p:sp>
    </p:spTree>
    <p:extLst>
      <p:ext uri="{BB962C8B-B14F-4D97-AF65-F5344CB8AC3E}">
        <p14:creationId xmlns:p14="http://schemas.microsoft.com/office/powerpoint/2010/main" val="18143300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顺序子状态</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5"/>
          <a:srcRect l="41197" t="26357" r="14292" b="38165"/>
          <a:stretch>
            <a:fillRect/>
          </a:stretch>
        </p:blipFill>
        <p:spPr>
          <a:xfrm>
            <a:off x="4051935" y="1557020"/>
            <a:ext cx="7793355" cy="3317875"/>
          </a:xfrm>
          <a:prstGeom prst="rect">
            <a:avLst/>
          </a:prstGeom>
        </p:spPr>
      </p:pic>
    </p:spTree>
    <p:extLst>
      <p:ext uri="{BB962C8B-B14F-4D97-AF65-F5344CB8AC3E}">
        <p14:creationId xmlns:p14="http://schemas.microsoft.com/office/powerpoint/2010/main" val="18687182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257443"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并发子状态</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5"/>
          <a:srcRect l="40981" t="20562" r="14004" b="40859"/>
          <a:stretch/>
        </p:blipFill>
        <p:spPr>
          <a:xfrm>
            <a:off x="4049451" y="1728391"/>
            <a:ext cx="7803532" cy="3603462"/>
          </a:xfrm>
          <a:prstGeom prst="rect">
            <a:avLst/>
          </a:prstGeom>
        </p:spPr>
      </p:pic>
    </p:spTree>
    <p:extLst>
      <p:ext uri="{BB962C8B-B14F-4D97-AF65-F5344CB8AC3E}">
        <p14:creationId xmlns:p14="http://schemas.microsoft.com/office/powerpoint/2010/main" val="2634439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BFD2B7AE-0BA6-42A6-AD34-F781783D52E0}"/>
              </a:ext>
            </a:extLst>
          </p:cNvPr>
          <p:cNvPicPr>
            <a:picLocks noChangeAspect="1"/>
          </p:cNvPicPr>
          <p:nvPr/>
        </p:nvPicPr>
        <p:blipFill>
          <a:blip r:embed="rId3"/>
          <a:stretch>
            <a:fillRect/>
          </a:stretch>
        </p:blipFill>
        <p:spPr>
          <a:xfrm>
            <a:off x="3816519" y="3447009"/>
            <a:ext cx="4558961" cy="2708299"/>
          </a:xfrm>
          <a:prstGeom prst="rect">
            <a:avLst/>
          </a:prstGeom>
        </p:spPr>
      </p:pic>
      <p:grpSp>
        <p:nvGrpSpPr>
          <p:cNvPr id="5" name="组合 4">
            <a:extLst>
              <a:ext uri="{FF2B5EF4-FFF2-40B4-BE49-F238E27FC236}">
                <a16:creationId xmlns:a16="http://schemas.microsoft.com/office/drawing/2014/main" xmlns="" id="{EBC068DB-DFA6-4004-8F93-C8E30103E4EA}"/>
              </a:ext>
            </a:extLst>
          </p:cNvPr>
          <p:cNvGrpSpPr/>
          <p:nvPr/>
        </p:nvGrpSpPr>
        <p:grpSpPr>
          <a:xfrm>
            <a:off x="2705099" y="876299"/>
            <a:ext cx="6781801" cy="3924862"/>
            <a:chOff x="2705099" y="876299"/>
            <a:chExt cx="6781801" cy="3924862"/>
          </a:xfrm>
        </p:grpSpPr>
        <p:cxnSp>
          <p:nvCxnSpPr>
            <p:cNvPr id="6" name="直接连接符 5">
              <a:extLst>
                <a:ext uri="{FF2B5EF4-FFF2-40B4-BE49-F238E27FC236}">
                  <a16:creationId xmlns:a16="http://schemas.microsoft.com/office/drawing/2014/main" xmlns="" id="{51F80692-E2E8-4B72-90DD-82861C07A9DD}"/>
                </a:ext>
              </a:extLst>
            </p:cNvPr>
            <p:cNvCxnSpPr/>
            <p:nvPr/>
          </p:nvCxnSpPr>
          <p:spPr>
            <a:xfrm>
              <a:off x="2705099" y="876299"/>
              <a:ext cx="6781800" cy="0"/>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xmlns="" id="{351D5CE5-19BF-4246-A49F-DC9E73143FD7}"/>
                </a:ext>
              </a:extLst>
            </p:cNvPr>
            <p:cNvCxnSpPr/>
            <p:nvPr/>
          </p:nvCxnSpPr>
          <p:spPr>
            <a:xfrm>
              <a:off x="9486900" y="876300"/>
              <a:ext cx="0" cy="3924861"/>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863DC4F8-E31B-426B-8DA3-0BB962C4EB52}"/>
                </a:ext>
              </a:extLst>
            </p:cNvPr>
            <p:cNvCxnSpPr/>
            <p:nvPr/>
          </p:nvCxnSpPr>
          <p:spPr>
            <a:xfrm>
              <a:off x="2705100" y="876299"/>
              <a:ext cx="0" cy="3924861"/>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CCDC791A-A83C-4C69-B7C5-65209A9251B2}"/>
                </a:ext>
              </a:extLst>
            </p:cNvPr>
            <p:cNvCxnSpPr>
              <a:cxnSpLocks/>
            </p:cNvCxnSpPr>
            <p:nvPr/>
          </p:nvCxnSpPr>
          <p:spPr>
            <a:xfrm>
              <a:off x="2705100" y="4801159"/>
              <a:ext cx="1051574" cy="0"/>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2DB30266-13B8-47EB-8846-775B3B754845}"/>
                </a:ext>
              </a:extLst>
            </p:cNvPr>
            <p:cNvCxnSpPr>
              <a:cxnSpLocks/>
            </p:cNvCxnSpPr>
            <p:nvPr/>
          </p:nvCxnSpPr>
          <p:spPr>
            <a:xfrm>
              <a:off x="8435326" y="4801160"/>
              <a:ext cx="1051574" cy="0"/>
            </a:xfrm>
            <a:prstGeom prst="line">
              <a:avLst/>
            </a:prstGeom>
            <a:ln>
              <a:solidFill>
                <a:srgbClr val="869BA0"/>
              </a:solidFill>
            </a:ln>
          </p:spPr>
          <p:style>
            <a:lnRef idx="1">
              <a:schemeClr val="accent1"/>
            </a:lnRef>
            <a:fillRef idx="0">
              <a:schemeClr val="accent1"/>
            </a:fillRef>
            <a:effectRef idx="0">
              <a:schemeClr val="accent1"/>
            </a:effectRef>
            <a:fontRef idx="minor">
              <a:schemeClr val="tx1"/>
            </a:fontRef>
          </p:style>
        </p:cxnSp>
      </p:grpSp>
      <p:sp>
        <p:nvSpPr>
          <p:cNvPr id="23" name="矩形 22">
            <a:extLst>
              <a:ext uri="{FF2B5EF4-FFF2-40B4-BE49-F238E27FC236}">
                <a16:creationId xmlns:a16="http://schemas.microsoft.com/office/drawing/2014/main" xmlns="" id="{1559D42E-4E77-44AA-A990-489C8A4B3224}"/>
              </a:ext>
            </a:extLst>
          </p:cNvPr>
          <p:cNvSpPr/>
          <p:nvPr/>
        </p:nvSpPr>
        <p:spPr>
          <a:xfrm>
            <a:off x="3927562" y="1766693"/>
            <a:ext cx="4507764" cy="1600438"/>
          </a:xfrm>
          <a:prstGeom prst="rect">
            <a:avLst/>
          </a:prstGeom>
        </p:spPr>
        <p:txBody>
          <a:bodyPr wrap="square">
            <a:spAutoFit/>
          </a:bodyPr>
          <a:lstStyle/>
          <a:p>
            <a:r>
              <a:rPr lang="zh-CN" altLang="en-US" sz="1400" dirty="0" smtClean="0">
                <a:solidFill>
                  <a:srgbClr val="92C3CC"/>
                </a:solidFill>
                <a:latin typeface="微软雅黑" panose="020B0503020204020204" pitchFamily="34" charset="-122"/>
                <a:ea typeface="微软雅黑" panose="020B0503020204020204" pitchFamily="34" charset="-122"/>
              </a:rPr>
              <a:t>       用</a:t>
            </a:r>
            <a:r>
              <a:rPr lang="zh-CN" altLang="en-US" sz="1400" dirty="0">
                <a:solidFill>
                  <a:srgbClr val="92C3CC"/>
                </a:solidFill>
                <a:latin typeface="微软雅黑" panose="020B0503020204020204" pitchFamily="34" charset="-122"/>
                <a:ea typeface="微软雅黑" panose="020B0503020204020204" pitchFamily="34" charset="-122"/>
              </a:rPr>
              <a:t>例图主要用于为系统的功能需求建模，它主要描述系统功能，也就是从外部用户的角度观察，系统应该完成哪些功能，有利于开发人员以一种可视化的方式理解系统的功能需求。同时也是为了方便用户和系统分析人员的理解尽量一致</a:t>
            </a:r>
            <a:r>
              <a:rPr lang="en-US" altLang="zh-CN" sz="1400" dirty="0">
                <a:solidFill>
                  <a:srgbClr val="92C3CC"/>
                </a:solidFill>
                <a:latin typeface="微软雅黑" panose="020B0503020204020204" pitchFamily="34" charset="-122"/>
                <a:ea typeface="微软雅黑" panose="020B0503020204020204" pitchFamily="34" charset="-122"/>
              </a:rPr>
              <a:t>,</a:t>
            </a:r>
            <a:r>
              <a:rPr lang="zh-CN" altLang="en-US" sz="1400" dirty="0">
                <a:solidFill>
                  <a:srgbClr val="92C3CC"/>
                </a:solidFill>
                <a:latin typeface="微软雅黑" panose="020B0503020204020204" pitchFamily="34" charset="-122"/>
                <a:ea typeface="微软雅黑" panose="020B0503020204020204" pitchFamily="34" charset="-122"/>
              </a:rPr>
              <a:t>为用户和系统分析人员提供一个大众的，一致性的方法</a:t>
            </a:r>
            <a:r>
              <a:rPr lang="en-US" altLang="zh-CN" sz="1400" dirty="0">
                <a:solidFill>
                  <a:srgbClr val="92C3CC"/>
                </a:solidFill>
                <a:latin typeface="微软雅黑" panose="020B0503020204020204" pitchFamily="34" charset="-122"/>
                <a:ea typeface="微软雅黑" panose="020B0503020204020204" pitchFamily="34" charset="-122"/>
              </a:rPr>
              <a:t>,</a:t>
            </a:r>
            <a:r>
              <a:rPr lang="zh-CN" altLang="en-US" sz="1400" dirty="0">
                <a:solidFill>
                  <a:srgbClr val="92C3CC"/>
                </a:solidFill>
                <a:latin typeface="微软雅黑" panose="020B0503020204020204" pitchFamily="34" charset="-122"/>
                <a:ea typeface="微软雅黑" panose="020B0503020204020204" pitchFamily="34" charset="-122"/>
              </a:rPr>
              <a:t>准确地把握系统的需求，能够节省时间，提高</a:t>
            </a:r>
            <a:r>
              <a:rPr lang="zh-CN" altLang="en-US" sz="1400" dirty="0" smtClean="0">
                <a:solidFill>
                  <a:srgbClr val="92C3CC"/>
                </a:solidFill>
                <a:latin typeface="微软雅黑" panose="020B0503020204020204" pitchFamily="34" charset="-122"/>
                <a:ea typeface="微软雅黑" panose="020B0503020204020204" pitchFamily="34" charset="-122"/>
              </a:rPr>
              <a:t>效率</a:t>
            </a:r>
            <a:endParaRPr lang="zh-CN" altLang="en-US" sz="1400" dirty="0">
              <a:solidFill>
                <a:srgbClr val="869BA0"/>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xmlns="" id="{79FC9E39-24A8-45C4-B396-7B36992F15C2}"/>
              </a:ext>
            </a:extLst>
          </p:cNvPr>
          <p:cNvSpPr/>
          <p:nvPr/>
        </p:nvSpPr>
        <p:spPr>
          <a:xfrm>
            <a:off x="0" y="876299"/>
            <a:ext cx="2476500" cy="3924859"/>
          </a:xfrm>
          <a:prstGeom prst="rect">
            <a:avLst/>
          </a:prstGeom>
          <a:blipFill dpi="0" rotWithShape="1">
            <a:blip r:embed="rId4"/>
            <a:srcRect/>
            <a:stretch>
              <a:fillRect l="-50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xmlns="" id="{8AE9DFAA-220A-46C2-9DC1-4FA9B286BCEE}"/>
              </a:ext>
            </a:extLst>
          </p:cNvPr>
          <p:cNvSpPr/>
          <p:nvPr/>
        </p:nvSpPr>
        <p:spPr>
          <a:xfrm>
            <a:off x="9715499" y="876299"/>
            <a:ext cx="2476500" cy="3924859"/>
          </a:xfrm>
          <a:prstGeom prst="rect">
            <a:avLst/>
          </a:prstGeom>
          <a:blipFill dpi="0" rotWithShape="1">
            <a:blip r:embed="rId4"/>
            <a:srcRect/>
            <a:stretch>
              <a:fillRect l="-50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文本框 9">
            <a:extLst>
              <a:ext uri="{FF2B5EF4-FFF2-40B4-BE49-F238E27FC236}">
                <a16:creationId xmlns:a16="http://schemas.microsoft.com/office/drawing/2014/main" xmlns="" id="{7A43F8F2-C6C5-40D9-BB21-78B3A0C61EA5}"/>
              </a:ext>
            </a:extLst>
          </p:cNvPr>
          <p:cNvSpPr txBox="1"/>
          <p:nvPr/>
        </p:nvSpPr>
        <p:spPr>
          <a:xfrm>
            <a:off x="4080195" y="5647476"/>
            <a:ext cx="4031608"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用例图介绍</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34977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400"/>
                                        <p:tgtEl>
                                          <p:spTgt spid="5"/>
                                        </p:tgtEl>
                                      </p:cBhvr>
                                    </p:animEffect>
                                  </p:childTnLst>
                                </p:cTn>
                              </p:par>
                            </p:childTnLst>
                          </p:cTn>
                        </p:par>
                        <p:par>
                          <p:cTn id="8" fill="hold">
                            <p:stCondLst>
                              <p:cond delay="14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6"/>
                                        </p:tgtEl>
                                        <p:attrNameLst>
                                          <p:attrName>ppt_y</p:attrName>
                                        </p:attrNameLst>
                                      </p:cBhvr>
                                      <p:tavLst>
                                        <p:tav tm="0">
                                          <p:val>
                                            <p:strVal val="#ppt_y"/>
                                          </p:val>
                                        </p:tav>
                                        <p:tav tm="100000">
                                          <p:val>
                                            <p:strVal val="#ppt_y"/>
                                          </p:val>
                                        </p:tav>
                                      </p:tavLst>
                                    </p:anim>
                                    <p:anim calcmode="lin" valueType="num">
                                      <p:cBhvr>
                                        <p:cTn id="17"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6"/>
                                        </p:tgtEl>
                                      </p:cBhvr>
                                    </p:animEffect>
                                  </p:childTnLst>
                                </p:cTn>
                              </p:par>
                            </p:childTnLst>
                          </p:cTn>
                        </p:par>
                        <p:par>
                          <p:cTn id="20" fill="hold">
                            <p:stCondLst>
                              <p:cond delay="21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929468"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历史</a:t>
            </a:r>
            <a:r>
              <a:rPr lang="zh-CN" altLang="en-US" sz="6000" b="1" dirty="0" smtClean="0">
                <a:solidFill>
                  <a:srgbClr val="92C3CC"/>
                </a:solidFill>
                <a:latin typeface="微软雅黑" panose="020B0503020204020204" pitchFamily="34" charset="-122"/>
                <a:ea typeface="微软雅黑" panose="020B0503020204020204" pitchFamily="34" charset="-122"/>
              </a:rPr>
              <a:t>状态状态</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1026" name="Picture 2" descr="http://img.blog.csdn.net/20160616092548210?watermark/2/text/aHR0cDovL2Jsb2cuY3Nkbi5uZXQv/font/5a6L5L2T/fontsize/400/fill/I0JBQkFCMA==/dissolve/70/gravity/Ce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4207" y="1936375"/>
            <a:ext cx="7761969" cy="40256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152529" y="5768789"/>
            <a:ext cx="968189" cy="215444"/>
          </a:xfrm>
          <a:prstGeom prst="rect">
            <a:avLst/>
          </a:prstGeom>
          <a:solidFill>
            <a:schemeClr val="bg1"/>
          </a:solidFill>
        </p:spPr>
        <p:txBody>
          <a:bodyPr wrap="square" rtlCol="0">
            <a:spAutoFit/>
          </a:bodyPr>
          <a:lstStyle/>
          <a:p>
            <a:endParaRPr lang="zh-CN" altLang="en-US" sz="800" dirty="0"/>
          </a:p>
        </p:txBody>
      </p:sp>
    </p:spTree>
    <p:extLst>
      <p:ext uri="{BB962C8B-B14F-4D97-AF65-F5344CB8AC3E}">
        <p14:creationId xmlns:p14="http://schemas.microsoft.com/office/powerpoint/2010/main" val="3079500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4168233" cy="1014730"/>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转换</a:t>
            </a:r>
          </a:p>
        </p:txBody>
      </p:sp>
      <p:sp>
        <p:nvSpPr>
          <p:cNvPr id="3" name="文本框 2"/>
          <p:cNvSpPr txBox="1"/>
          <p:nvPr/>
        </p:nvSpPr>
        <p:spPr>
          <a:xfrm>
            <a:off x="5092065" y="1816735"/>
            <a:ext cx="5962015" cy="1198880"/>
          </a:xfrm>
          <a:prstGeom prst="rect">
            <a:avLst/>
          </a:prstGeom>
          <a:noFill/>
        </p:spPr>
        <p:txBody>
          <a:bodyPr wrap="square" rtlCol="0" anchor="t">
            <a:spAutoFit/>
          </a:bodyPr>
          <a:lstStyle/>
          <a:p>
            <a:r>
              <a:rPr lang="zh-CN" altLang="en-US"/>
              <a:t>在UML的状态建模机制中，转换用带箭头的直线表示，一端连接源状态，箭头指向目标状态。转换还可以标注与此转换相关的选项，如事件、监护条件和动作等，如果转换上没有标注触发转换的事件，则表示此转换自动进行。</a:t>
            </a:r>
          </a:p>
        </p:txBody>
      </p:sp>
      <p:pic>
        <p:nvPicPr>
          <p:cNvPr id="4" name="图片 3"/>
          <p:cNvPicPr>
            <a:picLocks noChangeAspect="1"/>
          </p:cNvPicPr>
          <p:nvPr/>
        </p:nvPicPr>
        <p:blipFill>
          <a:blip r:embed="rId5"/>
          <a:stretch>
            <a:fillRect/>
          </a:stretch>
        </p:blipFill>
        <p:spPr>
          <a:xfrm>
            <a:off x="4772025" y="3778885"/>
            <a:ext cx="6804660" cy="846455"/>
          </a:xfrm>
          <a:prstGeom prst="rect">
            <a:avLst/>
          </a:prstGeom>
        </p:spPr>
      </p:pic>
    </p:spTree>
    <p:extLst>
      <p:ext uri="{BB962C8B-B14F-4D97-AF65-F5344CB8AC3E}">
        <p14:creationId xmlns:p14="http://schemas.microsoft.com/office/powerpoint/2010/main" val="1152616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467150" y="1853760"/>
            <a:ext cx="3560546" cy="33718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原状态：对象在被激发前所处的状态</a:t>
            </a:r>
          </a:p>
        </p:txBody>
      </p:sp>
      <p:sp>
        <p:nvSpPr>
          <p:cNvPr id="16" name="矩形 15"/>
          <p:cNvSpPr/>
          <p:nvPr/>
        </p:nvSpPr>
        <p:spPr>
          <a:xfrm>
            <a:off x="795072" y="3601879"/>
            <a:ext cx="3560546" cy="58356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监护条件：当转移的触发事件发生时，将对监护条件进行求值。</a:t>
            </a:r>
          </a:p>
        </p:txBody>
      </p:sp>
      <p:sp>
        <p:nvSpPr>
          <p:cNvPr id="17" name="矩形 16"/>
          <p:cNvSpPr/>
          <p:nvPr/>
        </p:nvSpPr>
        <p:spPr>
          <a:xfrm>
            <a:off x="7463432" y="1359494"/>
            <a:ext cx="3560546" cy="82994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触发事件：引起转换的事件，是转移的诱因，可以是一个信号、事件、条件变化和时间表达式。</a:t>
            </a:r>
          </a:p>
        </p:txBody>
      </p:sp>
      <p:sp>
        <p:nvSpPr>
          <p:cNvPr id="18" name="矩形 17"/>
          <p:cNvSpPr/>
          <p:nvPr/>
        </p:nvSpPr>
        <p:spPr>
          <a:xfrm>
            <a:off x="8054097" y="3601821"/>
            <a:ext cx="3560546" cy="82994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动作：是一个布尔表达式，是触发转换必须满足的条件。当转换发生时，它对应的动作被执行。</a:t>
            </a:r>
          </a:p>
        </p:txBody>
      </p:sp>
      <p:sp>
        <p:nvSpPr>
          <p:cNvPr id="53" name="文本框 9"/>
          <p:cNvSpPr txBox="1"/>
          <p:nvPr/>
        </p:nvSpPr>
        <p:spPr>
          <a:xfrm>
            <a:off x="623622" y="504395"/>
            <a:ext cx="1784196"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转换</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54" name="矩形 53"/>
          <p:cNvSpPr/>
          <p:nvPr/>
        </p:nvSpPr>
        <p:spPr>
          <a:xfrm>
            <a:off x="4164473" y="4433139"/>
            <a:ext cx="3560546" cy="583565"/>
          </a:xfrm>
          <a:prstGeom prst="rect">
            <a:avLst/>
          </a:prstGeom>
        </p:spPr>
        <p:txBody>
          <a:bodyPr wrap="square">
            <a:spAutoFit/>
          </a:bodyPr>
          <a:lstStyle/>
          <a:p>
            <a:r>
              <a:rPr lang="zh-CN" altLang="en-US" sz="1600" dirty="0" smtClean="0">
                <a:solidFill>
                  <a:srgbClr val="608094"/>
                </a:solidFill>
                <a:latin typeface="微软雅黑" panose="020B0503020204020204" pitchFamily="34" charset="-122"/>
                <a:ea typeface="微软雅黑" panose="020B0503020204020204" pitchFamily="34" charset="-122"/>
              </a:rPr>
              <a:t>目标状态：对象在被激发后所处的状态。</a:t>
            </a:r>
          </a:p>
        </p:txBody>
      </p:sp>
      <p:pic>
        <p:nvPicPr>
          <p:cNvPr id="4" name="图片 3"/>
          <p:cNvPicPr>
            <a:picLocks noChangeAspect="1"/>
          </p:cNvPicPr>
          <p:nvPr/>
        </p:nvPicPr>
        <p:blipFill>
          <a:blip r:embed="rId3"/>
          <a:stretch>
            <a:fillRect/>
          </a:stretch>
        </p:blipFill>
        <p:spPr>
          <a:xfrm>
            <a:off x="3214370" y="2440305"/>
            <a:ext cx="5460365" cy="854710"/>
          </a:xfrm>
          <a:prstGeom prst="rect">
            <a:avLst/>
          </a:prstGeom>
        </p:spPr>
      </p:pic>
    </p:spTree>
    <p:extLst>
      <p:ext uri="{BB962C8B-B14F-4D97-AF65-F5344CB8AC3E}">
        <p14:creationId xmlns:p14="http://schemas.microsoft.com/office/powerpoint/2010/main" val="1607040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5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7943313" cy="1569660"/>
          </a:xfrm>
          <a:prstGeom prst="rect">
            <a:avLst/>
          </a:prstGeom>
          <a:noFill/>
        </p:spPr>
        <p:txBody>
          <a:bodyPr wrap="square" rtlCol="0">
            <a:spAutoFit/>
          </a:bodyPr>
          <a:lstStyle/>
          <a:p>
            <a:r>
              <a:rPr lang="zh-CN" altLang="en-US" sz="4800" b="1" dirty="0" smtClean="0">
                <a:solidFill>
                  <a:srgbClr val="92C3CC"/>
                </a:solidFill>
                <a:latin typeface="微软雅黑" panose="020B0503020204020204" pitchFamily="34" charset="-122"/>
                <a:ea typeface="微软雅黑" panose="020B0503020204020204" pitchFamily="34" charset="-122"/>
              </a:rPr>
              <a:t>状态机图的建模技术及应用</a:t>
            </a:r>
            <a:r>
              <a:rPr lang="en-US" altLang="zh-CN" sz="4800" b="1" dirty="0" smtClean="0">
                <a:solidFill>
                  <a:srgbClr val="92C3CC"/>
                </a:solidFill>
                <a:latin typeface="微软雅黑" panose="020B0503020204020204" pitchFamily="34" charset="-122"/>
                <a:ea typeface="微软雅黑" panose="020B0503020204020204" pitchFamily="34" charset="-122"/>
              </a:rPr>
              <a:t>——</a:t>
            </a:r>
            <a:r>
              <a:rPr lang="zh-CN" altLang="en-US" sz="4800" b="1" dirty="0" smtClean="0">
                <a:solidFill>
                  <a:srgbClr val="92C3CC"/>
                </a:solidFill>
                <a:latin typeface="微软雅黑" panose="020B0503020204020204" pitchFamily="34" charset="-122"/>
                <a:ea typeface="微软雅黑" panose="020B0503020204020204" pitchFamily="34" charset="-122"/>
              </a:rPr>
              <a:t>状态机图对象选择</a:t>
            </a:r>
          </a:p>
        </p:txBody>
      </p:sp>
      <p:sp>
        <p:nvSpPr>
          <p:cNvPr id="3" name="文本框 2"/>
          <p:cNvSpPr txBox="1"/>
          <p:nvPr/>
        </p:nvSpPr>
        <p:spPr>
          <a:xfrm>
            <a:off x="4895898" y="2654564"/>
            <a:ext cx="5962015" cy="2031325"/>
          </a:xfrm>
          <a:prstGeom prst="rect">
            <a:avLst/>
          </a:prstGeom>
          <a:noFill/>
        </p:spPr>
        <p:txBody>
          <a:bodyPr wrap="square" rtlCol="0" anchor="t">
            <a:spAutoFit/>
          </a:bodyPr>
          <a:lstStyle/>
          <a:p>
            <a:r>
              <a:rPr lang="zh-CN" altLang="en-US" dirty="0" smtClean="0"/>
              <a:t>使用状态机图最常见的是反应型对象，其具有如下特点：</a:t>
            </a:r>
            <a:endParaRPr lang="en-US" altLang="zh-CN" dirty="0" smtClean="0"/>
          </a:p>
          <a:p>
            <a:pPr marL="342900" indent="-342900">
              <a:buFont typeface="+mj-lt"/>
              <a:buAutoNum type="arabicPeriod"/>
            </a:pPr>
            <a:r>
              <a:rPr lang="zh-CN" altLang="en-US" dirty="0" smtClean="0"/>
              <a:t>响应外部事件，即来自对象语境外的事件；</a:t>
            </a:r>
            <a:endParaRPr lang="en-US" altLang="zh-CN" dirty="0" smtClean="0"/>
          </a:p>
          <a:p>
            <a:pPr marL="342900" indent="-342900">
              <a:buFont typeface="+mj-lt"/>
              <a:buAutoNum type="arabicPeriod"/>
            </a:pPr>
            <a:r>
              <a:rPr lang="zh-CN" altLang="en-US" dirty="0"/>
              <a:t>具有清晰的</a:t>
            </a:r>
            <a:r>
              <a:rPr lang="zh-CN" altLang="en-US" dirty="0" smtClean="0"/>
              <a:t>生命周期，可以被建模为状态、迁徙和事件的演化；</a:t>
            </a:r>
            <a:endParaRPr lang="en-US" altLang="zh-CN" dirty="0" smtClean="0"/>
          </a:p>
          <a:p>
            <a:pPr marL="342900" indent="-342900">
              <a:buFont typeface="+mj-lt"/>
              <a:buAutoNum type="arabicPeriod"/>
            </a:pPr>
            <a:r>
              <a:rPr lang="zh-CN" altLang="en-US" dirty="0" smtClean="0"/>
              <a:t>当前行为和过去行为存在着依赖关系；</a:t>
            </a:r>
            <a:endParaRPr lang="en-US" altLang="zh-CN" dirty="0" smtClean="0"/>
          </a:p>
          <a:p>
            <a:pPr marL="342900" indent="-342900">
              <a:buFont typeface="+mj-lt"/>
              <a:buAutoNum type="arabicPeriod"/>
            </a:pPr>
            <a:r>
              <a:rPr lang="zh-CN" altLang="en-US" dirty="0"/>
              <a:t>在对事件做出反应</a:t>
            </a:r>
            <a:r>
              <a:rPr lang="zh-CN" altLang="en-US" dirty="0" smtClean="0"/>
              <a:t>后它又变回空闲状态，等待下一个事件。</a:t>
            </a:r>
            <a:endParaRPr lang="zh-CN" altLang="en-US" dirty="0"/>
          </a:p>
        </p:txBody>
      </p:sp>
    </p:spTree>
    <p:extLst>
      <p:ext uri="{BB962C8B-B14F-4D97-AF65-F5344CB8AC3E}">
        <p14:creationId xmlns:p14="http://schemas.microsoft.com/office/powerpoint/2010/main" val="568550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p:cNvPicPr>
            <a:picLocks noChangeAspect="1"/>
          </p:cNvPicPr>
          <p:nvPr/>
        </p:nvPicPr>
        <p:blipFill rotWithShape="1">
          <a:blip r:embed="rId3">
            <a:extLst>
              <a:ext uri="{28A0092B-C50C-407E-A947-70E740481C1C}">
                <a14:useLocalDpi xmlns:a14="http://schemas.microsoft.com/office/drawing/2010/main" val="0"/>
              </a:ext>
            </a:extLst>
          </a:blip>
          <a:srcRect l="39259" t="1" r="37283" b="623"/>
          <a:stretch>
            <a:fillRect/>
          </a:stretch>
        </p:blipFill>
        <p:spPr>
          <a:xfrm>
            <a:off x="746485" y="389445"/>
            <a:ext cx="3158765" cy="60769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30" name="文本框 9"/>
          <p:cNvSpPr txBox="1"/>
          <p:nvPr/>
        </p:nvSpPr>
        <p:spPr>
          <a:xfrm>
            <a:off x="3905250" y="389445"/>
            <a:ext cx="7943313" cy="1569660"/>
          </a:xfrm>
          <a:prstGeom prst="rect">
            <a:avLst/>
          </a:prstGeom>
          <a:noFill/>
        </p:spPr>
        <p:txBody>
          <a:bodyPr wrap="square" rtlCol="0">
            <a:spAutoFit/>
          </a:bodyPr>
          <a:lstStyle/>
          <a:p>
            <a:r>
              <a:rPr lang="zh-CN" altLang="en-US" sz="4800" b="1" dirty="0" smtClean="0">
                <a:solidFill>
                  <a:srgbClr val="92C3CC"/>
                </a:solidFill>
                <a:latin typeface="微软雅黑" panose="020B0503020204020204" pitchFamily="34" charset="-122"/>
                <a:ea typeface="微软雅黑" panose="020B0503020204020204" pitchFamily="34" charset="-122"/>
              </a:rPr>
              <a:t>状态机图的建模技术及应用</a:t>
            </a:r>
            <a:r>
              <a:rPr lang="en-US" altLang="zh-CN" sz="4800" b="1" dirty="0" smtClean="0">
                <a:solidFill>
                  <a:srgbClr val="92C3CC"/>
                </a:solidFill>
                <a:latin typeface="微软雅黑" panose="020B0503020204020204" pitchFamily="34" charset="-122"/>
                <a:ea typeface="微软雅黑" panose="020B0503020204020204" pitchFamily="34" charset="-122"/>
              </a:rPr>
              <a:t>——</a:t>
            </a:r>
            <a:r>
              <a:rPr lang="zh-CN" altLang="en-US" sz="4800" b="1" dirty="0" smtClean="0">
                <a:solidFill>
                  <a:srgbClr val="92C3CC"/>
                </a:solidFill>
                <a:latin typeface="微软雅黑" panose="020B0503020204020204" pitchFamily="34" charset="-122"/>
                <a:ea typeface="微软雅黑" panose="020B0503020204020204" pitchFamily="34" charset="-122"/>
              </a:rPr>
              <a:t>状态机图遵循策略</a:t>
            </a:r>
          </a:p>
        </p:txBody>
      </p:sp>
      <p:sp>
        <p:nvSpPr>
          <p:cNvPr id="3" name="文本框 2"/>
          <p:cNvSpPr txBox="1"/>
          <p:nvPr/>
        </p:nvSpPr>
        <p:spPr>
          <a:xfrm>
            <a:off x="3905249" y="2159179"/>
            <a:ext cx="7943313" cy="3416320"/>
          </a:xfrm>
          <a:prstGeom prst="rect">
            <a:avLst/>
          </a:prstGeom>
          <a:noFill/>
        </p:spPr>
        <p:txBody>
          <a:bodyPr wrap="square" rtlCol="0" anchor="t">
            <a:spAutoFit/>
          </a:bodyPr>
          <a:lstStyle/>
          <a:p>
            <a:r>
              <a:rPr lang="zh-CN" altLang="en-US" dirty="0" smtClean="0"/>
              <a:t>使用状态机图对系统反应对象建模时，应遵循如下策略：</a:t>
            </a:r>
            <a:endParaRPr lang="en-US" altLang="zh-CN" dirty="0" smtClean="0"/>
          </a:p>
          <a:p>
            <a:pPr marL="342900" indent="-342900">
              <a:buFont typeface="+mj-lt"/>
              <a:buAutoNum type="arabicPeriod"/>
            </a:pPr>
            <a:r>
              <a:rPr lang="zh-CN" altLang="en-US" dirty="0" smtClean="0"/>
              <a:t>选择状态机的语境（即建模对象）；</a:t>
            </a:r>
            <a:endParaRPr lang="en-US" altLang="zh-CN" dirty="0" smtClean="0"/>
          </a:p>
          <a:p>
            <a:pPr marL="342900" indent="-342900">
              <a:buFont typeface="+mj-lt"/>
              <a:buAutoNum type="arabicPeriod"/>
            </a:pPr>
            <a:r>
              <a:rPr lang="zh-CN" altLang="en-US" dirty="0"/>
              <a:t>选择这个对象</a:t>
            </a:r>
            <a:r>
              <a:rPr lang="zh-CN" altLang="en-US" dirty="0" smtClean="0"/>
              <a:t>的初始状态和终态；</a:t>
            </a:r>
            <a:endParaRPr lang="en-US" altLang="zh-CN" dirty="0" smtClean="0"/>
          </a:p>
          <a:p>
            <a:pPr marL="342900" indent="-342900">
              <a:buFont typeface="+mj-lt"/>
              <a:buAutoNum type="arabicPeriod"/>
            </a:pPr>
            <a:r>
              <a:rPr lang="zh-CN" altLang="en-US" dirty="0"/>
              <a:t>考虑</a:t>
            </a:r>
            <a:r>
              <a:rPr lang="zh-CN" altLang="en-US" dirty="0" smtClean="0"/>
              <a:t>对象可能在其中存在一段时间的条件，已决定该对象所在的稳定状态。从这个对象的高层状态开始考虑可能的子状态；</a:t>
            </a:r>
            <a:endParaRPr lang="en-US" altLang="zh-CN" dirty="0" smtClean="0"/>
          </a:p>
          <a:p>
            <a:pPr marL="342900" indent="-342900">
              <a:buFont typeface="+mj-lt"/>
              <a:buAutoNum type="arabicPeriod"/>
            </a:pPr>
            <a:r>
              <a:rPr lang="zh-CN" altLang="en-US" dirty="0" smtClean="0"/>
              <a:t>在对象的整个生命周期中，决定稳定状态的有意义的顺序；</a:t>
            </a:r>
            <a:endParaRPr lang="en-US" altLang="zh-CN" dirty="0" smtClean="0"/>
          </a:p>
          <a:p>
            <a:pPr marL="342900" indent="-342900">
              <a:buFont typeface="+mj-lt"/>
              <a:buAutoNum type="arabicPeriod"/>
            </a:pPr>
            <a:r>
              <a:rPr lang="zh-CN" altLang="en-US" dirty="0"/>
              <a:t>决定可能</a:t>
            </a:r>
            <a:r>
              <a:rPr lang="zh-CN" altLang="en-US" dirty="0" smtClean="0"/>
              <a:t>从状态到状态的转换的事件；</a:t>
            </a:r>
            <a:endParaRPr lang="en-US" altLang="zh-CN" dirty="0" smtClean="0"/>
          </a:p>
          <a:p>
            <a:pPr marL="342900" indent="-342900">
              <a:buFont typeface="+mj-lt"/>
              <a:buAutoNum type="arabicPeriod"/>
            </a:pPr>
            <a:r>
              <a:rPr lang="zh-CN" altLang="en-US" dirty="0"/>
              <a:t>把动作附加到这些转换</a:t>
            </a:r>
            <a:r>
              <a:rPr lang="zh-CN" altLang="en-US" dirty="0" smtClean="0"/>
              <a:t>上，并附加到状态上；</a:t>
            </a:r>
            <a:endParaRPr lang="en-US" altLang="zh-CN" dirty="0" smtClean="0"/>
          </a:p>
          <a:p>
            <a:pPr marL="342900" indent="-342900">
              <a:buFont typeface="+mj-lt"/>
              <a:buAutoNum type="arabicPeriod"/>
            </a:pPr>
            <a:r>
              <a:rPr lang="zh-CN" altLang="en-US" dirty="0"/>
              <a:t>考虑</a:t>
            </a:r>
            <a:r>
              <a:rPr lang="zh-CN" altLang="en-US" dirty="0" smtClean="0"/>
              <a:t>使用子状态、分支、汇合和历史状态来简化状态机图；</a:t>
            </a:r>
            <a:endParaRPr lang="en-US" altLang="zh-CN" dirty="0" smtClean="0"/>
          </a:p>
          <a:p>
            <a:pPr marL="342900" indent="-342900">
              <a:buFont typeface="+mj-lt"/>
              <a:buAutoNum type="arabicPeriod"/>
            </a:pPr>
            <a:r>
              <a:rPr lang="zh-CN" altLang="en-US" dirty="0"/>
              <a:t>核实所有状态都是在事件的某种组合</a:t>
            </a:r>
            <a:r>
              <a:rPr lang="zh-CN" altLang="en-US" dirty="0" smtClean="0"/>
              <a:t>下</a:t>
            </a:r>
            <a:r>
              <a:rPr lang="zh-CN" altLang="en-US" dirty="0"/>
              <a:t>可达</a:t>
            </a:r>
            <a:r>
              <a:rPr lang="zh-CN" altLang="en-US" dirty="0" smtClean="0"/>
              <a:t>的；</a:t>
            </a:r>
            <a:endParaRPr lang="en-US" altLang="zh-CN" dirty="0" smtClean="0"/>
          </a:p>
          <a:p>
            <a:pPr marL="342900" indent="-342900">
              <a:buFont typeface="+mj-lt"/>
              <a:buAutoNum type="arabicPeriod"/>
            </a:pPr>
            <a:r>
              <a:rPr lang="zh-CN" altLang="en-US" dirty="0"/>
              <a:t>合适不</a:t>
            </a:r>
            <a:r>
              <a:rPr lang="zh-CN" altLang="en-US" dirty="0" smtClean="0"/>
              <a:t>存在无法转换的状态；</a:t>
            </a:r>
            <a:endParaRPr lang="en-US" altLang="zh-CN" dirty="0" smtClean="0"/>
          </a:p>
          <a:p>
            <a:pPr marL="342900" indent="-342900">
              <a:buFont typeface="+mj-lt"/>
              <a:buAutoNum type="arabicPeriod"/>
            </a:pPr>
            <a:r>
              <a:rPr lang="zh-CN" altLang="en-US" dirty="0"/>
              <a:t>通过</a:t>
            </a:r>
            <a:r>
              <a:rPr lang="zh-CN" altLang="en-US" dirty="0" smtClean="0"/>
              <a:t>手工或工具跟踪状态机，核对所期望的事件序列以及它们的响应。</a:t>
            </a:r>
            <a:endParaRPr lang="zh-CN" altLang="en-US" dirty="0"/>
          </a:p>
        </p:txBody>
      </p:sp>
    </p:spTree>
    <p:extLst>
      <p:ext uri="{BB962C8B-B14F-4D97-AF65-F5344CB8AC3E}">
        <p14:creationId xmlns:p14="http://schemas.microsoft.com/office/powerpoint/2010/main" val="12576887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E03776EF-ACAB-4CA9-B5E1-7EE58E795C98}" type="slidenum">
              <a:rPr lang="zh-CN" altLang="en-US"/>
              <a:pPr/>
              <a:t>45</a:t>
            </a:fld>
            <a:endParaRPr lang="zh-CN" altLang="en-US" sz="1800">
              <a:solidFill>
                <a:schemeClr val="tx1"/>
              </a:solidFill>
            </a:endParaRPr>
          </a:p>
        </p:txBody>
      </p:sp>
      <p:pic>
        <p:nvPicPr>
          <p:cNvPr id="33794" name="图片 7" descr="图片包含 建筑物, 室内, 圆屋顶&#10;&#10;已生成高可信度的说明"/>
          <p:cNvPicPr>
            <a:picLocks noChangeAspect="1" noChangeArrowheads="1"/>
          </p:cNvPicPr>
          <p:nvPr/>
        </p:nvPicPr>
        <p:blipFill>
          <a:blip r:embed="rId2" cstate="print">
            <a:extLst>
              <a:ext uri="{28A0092B-C50C-407E-A947-70E740481C1C}">
                <a14:useLocalDpi xmlns:a14="http://schemas.microsoft.com/office/drawing/2010/main" val="0"/>
              </a:ext>
            </a:extLst>
          </a:blip>
          <a:srcRect t="5237" r="249" b="498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矩形 8"/>
          <p:cNvSpPr>
            <a:spLocks noChangeArrowheads="1"/>
          </p:cNvSpPr>
          <p:nvPr/>
        </p:nvSpPr>
        <p:spPr bwMode="auto">
          <a:xfrm>
            <a:off x="215900" y="207963"/>
            <a:ext cx="11736388" cy="6440487"/>
          </a:xfrm>
          <a:prstGeom prst="rect">
            <a:avLst/>
          </a:prstGeom>
          <a:noFill/>
          <a:ln w="12700" cap="flat" cmpd="sng">
            <a:solidFill>
              <a:srgbClr val="869B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pic>
        <p:nvPicPr>
          <p:cNvPr id="33796" name="图片 3" descr="图片包含 建筑物&#10;&#10;已生成极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矩形 4"/>
          <p:cNvSpPr>
            <a:spLocks noChangeArrowheads="1"/>
          </p:cNvSpPr>
          <p:nvPr/>
        </p:nvSpPr>
        <p:spPr bwMode="auto">
          <a:xfrm>
            <a:off x="0" y="0"/>
            <a:ext cx="12192000" cy="46863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3798" name="矩形 6"/>
          <p:cNvSpPr>
            <a:spLocks noChangeArrowheads="1"/>
          </p:cNvSpPr>
          <p:nvPr/>
        </p:nvSpPr>
        <p:spPr bwMode="auto">
          <a:xfrm>
            <a:off x="7067550" y="0"/>
            <a:ext cx="3162300" cy="6043613"/>
          </a:xfrm>
          <a:prstGeom prst="rect">
            <a:avLst/>
          </a:prstGeom>
          <a:solidFill>
            <a:srgbClr val="FFFFFF">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pic>
        <p:nvPicPr>
          <p:cNvPr id="33799"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1790700"/>
            <a:ext cx="6146800" cy="425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631825"/>
            <a:ext cx="22574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文本框 9"/>
          <p:cNvSpPr>
            <a:spLocks noChangeArrowheads="1"/>
          </p:cNvSpPr>
          <p:nvPr/>
        </p:nvSpPr>
        <p:spPr bwMode="auto">
          <a:xfrm>
            <a:off x="7477125" y="1790700"/>
            <a:ext cx="2430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5400" b="1">
                <a:solidFill>
                  <a:srgbClr val="92C3CC"/>
                </a:solidFill>
                <a:latin typeface="微软雅黑" panose="020B0503020204020204" pitchFamily="34" charset="-122"/>
                <a:ea typeface="微软雅黑" panose="020B0503020204020204" pitchFamily="34" charset="-122"/>
                <a:sym typeface="微软雅黑" panose="020B0503020204020204" pitchFamily="34" charset="-122"/>
              </a:rPr>
              <a:t>顺序图</a:t>
            </a:r>
          </a:p>
        </p:txBody>
      </p:sp>
    </p:spTree>
    <p:extLst>
      <p:ext uri="{BB962C8B-B14F-4D97-AF65-F5344CB8AC3E}">
        <p14:creationId xmlns:p14="http://schemas.microsoft.com/office/powerpoint/2010/main" val="824886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p:cTn id="7" dur="500" fill="hold"/>
                                        <p:tgtEl>
                                          <p:spTgt spid="33798"/>
                                        </p:tgtEl>
                                        <p:attrNameLst>
                                          <p:attrName>ppt_x</p:attrName>
                                        </p:attrNameLst>
                                      </p:cBhvr>
                                      <p:tavLst>
                                        <p:tav tm="0">
                                          <p:val>
                                            <p:strVal val="#ppt_x"/>
                                          </p:val>
                                        </p:tav>
                                        <p:tav tm="100000">
                                          <p:val>
                                            <p:strVal val="#ppt_x"/>
                                          </p:val>
                                        </p:tav>
                                      </p:tavLst>
                                    </p:anim>
                                    <p:anim calcmode="lin" valueType="num">
                                      <p:cBhvr>
                                        <p:cTn id="8" dur="500" fill="hold"/>
                                        <p:tgtEl>
                                          <p:spTgt spid="3379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33800"/>
                                        </p:tgtEl>
                                        <p:attrNameLst>
                                          <p:attrName>style.visibility</p:attrName>
                                        </p:attrNameLst>
                                      </p:cBhvr>
                                      <p:to>
                                        <p:strVal val="visible"/>
                                      </p:to>
                                    </p:set>
                                    <p:animEffect>
                                      <p:cBhvr>
                                        <p:cTn id="13" dur="1000"/>
                                        <p:tgtEl>
                                          <p:spTgt spid="33800"/>
                                        </p:tgtEl>
                                      </p:cBhvr>
                                    </p:animEffect>
                                    <p:anim calcmode="lin" valueType="num">
                                      <p:cBhvr>
                                        <p:cTn id="14" dur="1000" fill="hold"/>
                                        <p:tgtEl>
                                          <p:spTgt spid="33800"/>
                                        </p:tgtEl>
                                        <p:attrNameLst>
                                          <p:attrName>ppt_x</p:attrName>
                                        </p:attrNameLst>
                                      </p:cBhvr>
                                      <p:tavLst>
                                        <p:tav tm="0">
                                          <p:val>
                                            <p:strVal val="#ppt_x"/>
                                          </p:val>
                                        </p:tav>
                                        <p:tav tm="100000">
                                          <p:val>
                                            <p:strVal val="#ppt_x"/>
                                          </p:val>
                                        </p:tav>
                                      </p:tavLst>
                                    </p:anim>
                                    <p:anim calcmode="lin" valueType="num">
                                      <p:cBhvr>
                                        <p:cTn id="15" dur="1000" fill="hold"/>
                                        <p:tgtEl>
                                          <p:spTgt spid="3380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3801"/>
                                        </p:tgtEl>
                                        <p:attrNameLst>
                                          <p:attrName>style.visibility</p:attrName>
                                        </p:attrNameLst>
                                      </p:cBhvr>
                                      <p:to>
                                        <p:strVal val="visible"/>
                                      </p:to>
                                    </p:set>
                                    <p:anim calcmode="lin" valueType="num">
                                      <p:cBhvr>
                                        <p:cTn id="19" dur="500" fill="hold"/>
                                        <p:tgtEl>
                                          <p:spTgt spid="3380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3801"/>
                                        </p:tgtEl>
                                        <p:attrNameLst>
                                          <p:attrName>ppt_y</p:attrName>
                                        </p:attrNameLst>
                                      </p:cBhvr>
                                      <p:tavLst>
                                        <p:tav tm="0">
                                          <p:val>
                                            <p:strVal val="#ppt_y"/>
                                          </p:val>
                                        </p:tav>
                                        <p:tav tm="100000">
                                          <p:val>
                                            <p:strVal val="#ppt_y"/>
                                          </p:val>
                                        </p:tav>
                                      </p:tavLst>
                                    </p:anim>
                                    <p:anim calcmode="lin" valueType="num">
                                      <p:cBhvr>
                                        <p:cTn id="21" dur="500" fill="hold"/>
                                        <p:tgtEl>
                                          <p:spTgt spid="3380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3801"/>
                                        </p:tgtEl>
                                        <p:attrNameLst>
                                          <p:attrName>ppt_w</p:attrName>
                                        </p:attrNameLst>
                                      </p:cBhvr>
                                      <p:tavLst>
                                        <p:tav tm="0">
                                          <p:val>
                                            <p:strVal val="#ppt_w/10"/>
                                          </p:val>
                                        </p:tav>
                                        <p:tav tm="50000">
                                          <p:val>
                                            <p:strVal val="#ppt_w+.01"/>
                                          </p:val>
                                        </p:tav>
                                        <p:tav tm="100000">
                                          <p:val>
                                            <p:strVal val="#ppt_w"/>
                                          </p:val>
                                        </p:tav>
                                      </p:tavLst>
                                    </p:anim>
                                    <p:animEffect>
                                      <p:cBhvr>
                                        <p:cTn id="23" dur="500" tmFilter="0,0; .5, 1; 1, 1"/>
                                        <p:tgtEl>
                                          <p:spTgt spid="33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bldLvl="0" animBg="1" autoUpdateAnimBg="0"/>
      <p:bldP spid="33801"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5"/>
          <p:cNvSpPr>
            <a:spLocks noGrp="1"/>
          </p:cNvSpPr>
          <p:nvPr>
            <p:ph type="sldNum" sz="quarter" idx="12"/>
          </p:nvPr>
        </p:nvSpPr>
        <p:spPr/>
        <p:txBody>
          <a:bodyPr/>
          <a:lstStyle/>
          <a:p>
            <a:fld id="{4F07FBD9-C19B-410A-AB9E-5549D9EB4ABF}" type="slidenum">
              <a:rPr lang="zh-CN" altLang="en-US"/>
              <a:pPr/>
              <a:t>46</a:t>
            </a:fld>
            <a:endParaRPr lang="zh-CN" altLang="en-US" sz="1800">
              <a:solidFill>
                <a:schemeClr val="tx1"/>
              </a:solidFill>
            </a:endParaRPr>
          </a:p>
        </p:txBody>
      </p:sp>
      <p:pic>
        <p:nvPicPr>
          <p:cNvPr id="34818" name="图片 7" descr="图片包含 建筑物, 室内, 圆屋顶&#10;&#10;已生成高可信度的说明"/>
          <p:cNvPicPr>
            <a:picLocks noChangeAspect="1" noChangeArrowheads="1"/>
          </p:cNvPicPr>
          <p:nvPr/>
        </p:nvPicPr>
        <p:blipFill>
          <a:blip r:embed="rId2" cstate="print">
            <a:extLst>
              <a:ext uri="{28A0092B-C50C-407E-A947-70E740481C1C}">
                <a14:useLocalDpi xmlns:a14="http://schemas.microsoft.com/office/drawing/2010/main" val="0"/>
              </a:ext>
            </a:extLst>
          </a:blip>
          <a:srcRect t="5237" r="249" b="4987"/>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矩形 8"/>
          <p:cNvSpPr>
            <a:spLocks noChangeArrowheads="1"/>
          </p:cNvSpPr>
          <p:nvPr/>
        </p:nvSpPr>
        <p:spPr bwMode="auto">
          <a:xfrm>
            <a:off x="215900" y="207963"/>
            <a:ext cx="11736388" cy="6440487"/>
          </a:xfrm>
          <a:prstGeom prst="rect">
            <a:avLst/>
          </a:prstGeom>
          <a:noFill/>
          <a:ln w="12700" cap="flat" cmpd="sng">
            <a:solidFill>
              <a:srgbClr val="869BA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pic>
        <p:nvPicPr>
          <p:cNvPr id="3482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3446463"/>
            <a:ext cx="45593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组合 4"/>
          <p:cNvGrpSpPr>
            <a:grpSpLocks/>
          </p:cNvGrpSpPr>
          <p:nvPr/>
        </p:nvGrpSpPr>
        <p:grpSpPr bwMode="auto">
          <a:xfrm>
            <a:off x="2705100" y="876300"/>
            <a:ext cx="6781800" cy="3924300"/>
            <a:chOff x="0" y="0"/>
            <a:chExt cx="6781801" cy="3924862"/>
          </a:xfrm>
        </p:grpSpPr>
        <p:sp>
          <p:nvSpPr>
            <p:cNvPr id="34822" name="直接连接符 5"/>
            <p:cNvSpPr>
              <a:spLocks noChangeShapeType="1"/>
            </p:cNvSpPr>
            <p:nvPr/>
          </p:nvSpPr>
          <p:spPr bwMode="auto">
            <a:xfrm>
              <a:off x="0" y="0"/>
              <a:ext cx="6781800" cy="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3" name="直接连接符 7"/>
            <p:cNvSpPr>
              <a:spLocks noChangeShapeType="1"/>
            </p:cNvSpPr>
            <p:nvPr/>
          </p:nvSpPr>
          <p:spPr bwMode="auto">
            <a:xfrm>
              <a:off x="6781801" y="1"/>
              <a:ext cx="1" cy="392486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4" name="直接连接符 8"/>
            <p:cNvSpPr>
              <a:spLocks noChangeShapeType="1"/>
            </p:cNvSpPr>
            <p:nvPr/>
          </p:nvSpPr>
          <p:spPr bwMode="auto">
            <a:xfrm>
              <a:off x="1" y="0"/>
              <a:ext cx="1" cy="392486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5" name="直接连接符 9"/>
            <p:cNvSpPr>
              <a:spLocks noChangeShapeType="1"/>
            </p:cNvSpPr>
            <p:nvPr/>
          </p:nvSpPr>
          <p:spPr bwMode="auto">
            <a:xfrm>
              <a:off x="1" y="3924860"/>
              <a:ext cx="1051574" cy="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6" name="直接连接符 11"/>
            <p:cNvSpPr>
              <a:spLocks noChangeShapeType="1"/>
            </p:cNvSpPr>
            <p:nvPr/>
          </p:nvSpPr>
          <p:spPr bwMode="auto">
            <a:xfrm>
              <a:off x="5730227" y="3924861"/>
              <a:ext cx="1051574" cy="1"/>
            </a:xfrm>
            <a:prstGeom prst="line">
              <a:avLst/>
            </a:prstGeom>
            <a:noFill/>
            <a:ln w="6350" cap="flat" cmpd="sng">
              <a:solidFill>
                <a:srgbClr val="869BA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827" name="矩形 22"/>
          <p:cNvSpPr>
            <a:spLocks noChangeArrowheads="1"/>
          </p:cNvSpPr>
          <p:nvPr/>
        </p:nvSpPr>
        <p:spPr bwMode="auto">
          <a:xfrm>
            <a:off x="3927475" y="1766888"/>
            <a:ext cx="45085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顺序图是强调时间顺序的交互图，它描述了对象之间传递消息的时间顺序，用于表示用例中的行为顺序。顺序图将交互关系表示为一个二维图。横向周表示了在协作中各个独立对象的类元角色。纵向轴是时间线，时间沿竖线向下延伸。</a:t>
            </a:r>
          </a:p>
        </p:txBody>
      </p:sp>
      <p:sp>
        <p:nvSpPr>
          <p:cNvPr id="34828" name="矩形 14"/>
          <p:cNvSpPr>
            <a:spLocks noChangeArrowheads="1"/>
          </p:cNvSpPr>
          <p:nvPr/>
        </p:nvSpPr>
        <p:spPr bwMode="auto">
          <a:xfrm>
            <a:off x="0" y="876300"/>
            <a:ext cx="2476500" cy="39243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4829" name="矩形 15"/>
          <p:cNvSpPr>
            <a:spLocks noChangeArrowheads="1"/>
          </p:cNvSpPr>
          <p:nvPr/>
        </p:nvSpPr>
        <p:spPr bwMode="auto">
          <a:xfrm>
            <a:off x="9715500" y="876300"/>
            <a:ext cx="2476500" cy="39243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4830" name="文本框 9"/>
          <p:cNvSpPr>
            <a:spLocks noChangeArrowheads="1"/>
          </p:cNvSpPr>
          <p:nvPr/>
        </p:nvSpPr>
        <p:spPr bwMode="auto">
          <a:xfrm>
            <a:off x="4079875" y="5648325"/>
            <a:ext cx="40322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6000" b="1">
                <a:solidFill>
                  <a:srgbClr val="92C3CC"/>
                </a:solidFill>
                <a:latin typeface="微软雅黑" panose="020B0503020204020204" pitchFamily="34" charset="-122"/>
                <a:ea typeface="微软雅黑" panose="020B0503020204020204" pitchFamily="34" charset="-122"/>
                <a:sym typeface="微软雅黑" panose="020B0503020204020204" pitchFamily="34" charset="-122"/>
              </a:rPr>
              <a:t>顺序图介绍</a:t>
            </a:r>
          </a:p>
        </p:txBody>
      </p:sp>
    </p:spTree>
    <p:extLst>
      <p:ext uri="{BB962C8B-B14F-4D97-AF65-F5344CB8AC3E}">
        <p14:creationId xmlns:p14="http://schemas.microsoft.com/office/powerpoint/2010/main" val="2231289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p:cBhvr>
                                        <p:cTn id="7" dur="1400"/>
                                        <p:tgtEl>
                                          <p:spTgt spid="34821"/>
                                        </p:tgtEl>
                                      </p:cBhvr>
                                    </p:animEffect>
                                  </p:childTnLst>
                                </p:cTn>
                              </p:par>
                            </p:childTnLst>
                          </p:cTn>
                        </p:par>
                        <p:par>
                          <p:cTn id="8" fill="hold" nodeType="afterGroup">
                            <p:stCondLst>
                              <p:cond delay="1400"/>
                            </p:stCondLst>
                            <p:childTnLst>
                              <p:par>
                                <p:cTn id="9" presetID="2" presetClass="entr" presetSubtype="4" fill="hold" nodeType="afterEffect">
                                  <p:stCondLst>
                                    <p:cond delay="0"/>
                                  </p:stCondLst>
                                  <p:childTnLst>
                                    <p:set>
                                      <p:cBhvr>
                                        <p:cTn id="10" dur="1" fill="hold">
                                          <p:stCondLst>
                                            <p:cond delay="0"/>
                                          </p:stCondLst>
                                        </p:cTn>
                                        <p:tgtEl>
                                          <p:spTgt spid="34820"/>
                                        </p:tgtEl>
                                        <p:attrNameLst>
                                          <p:attrName>style.visibility</p:attrName>
                                        </p:attrNameLst>
                                      </p:cBhvr>
                                      <p:to>
                                        <p:strVal val="visible"/>
                                      </p:to>
                                    </p:set>
                                    <p:anim calcmode="lin" valueType="num">
                                      <p:cBhvr>
                                        <p:cTn id="11" dur="500" fill="hold"/>
                                        <p:tgtEl>
                                          <p:spTgt spid="34820"/>
                                        </p:tgtEl>
                                        <p:attrNameLst>
                                          <p:attrName>ppt_x</p:attrName>
                                        </p:attrNameLst>
                                      </p:cBhvr>
                                      <p:tavLst>
                                        <p:tav tm="0">
                                          <p:val>
                                            <p:strVal val="#ppt_x"/>
                                          </p:val>
                                        </p:tav>
                                        <p:tav tm="100000">
                                          <p:val>
                                            <p:strVal val="#ppt_x"/>
                                          </p:val>
                                        </p:tav>
                                      </p:tavLst>
                                    </p:anim>
                                    <p:anim calcmode="lin" valueType="num">
                                      <p:cBhvr>
                                        <p:cTn id="12" dur="500" fill="hold"/>
                                        <p:tgtEl>
                                          <p:spTgt spid="34820"/>
                                        </p:tgtEl>
                                        <p:attrNameLst>
                                          <p:attrName>ppt_y</p:attrName>
                                        </p:attrNameLst>
                                      </p:cBhvr>
                                      <p:tavLst>
                                        <p:tav tm="0">
                                          <p:val>
                                            <p:strVal val="1+#ppt_h/2"/>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4830"/>
                                        </p:tgtEl>
                                        <p:attrNameLst>
                                          <p:attrName>style.visibility</p:attrName>
                                        </p:attrNameLst>
                                      </p:cBhvr>
                                      <p:to>
                                        <p:strVal val="visible"/>
                                      </p:to>
                                    </p:set>
                                    <p:anim calcmode="lin" valueType="num">
                                      <p:cBhvr>
                                        <p:cTn id="15" dur="500" fill="hold"/>
                                        <p:tgtEl>
                                          <p:spTgt spid="348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4830"/>
                                        </p:tgtEl>
                                        <p:attrNameLst>
                                          <p:attrName>ppt_y</p:attrName>
                                        </p:attrNameLst>
                                      </p:cBhvr>
                                      <p:tavLst>
                                        <p:tav tm="0">
                                          <p:val>
                                            <p:strVal val="#ppt_y"/>
                                          </p:val>
                                        </p:tav>
                                        <p:tav tm="100000">
                                          <p:val>
                                            <p:strVal val="#ppt_y"/>
                                          </p:val>
                                        </p:tav>
                                      </p:tavLst>
                                    </p:anim>
                                    <p:anim calcmode="lin" valueType="num">
                                      <p:cBhvr>
                                        <p:cTn id="17" dur="500" fill="hold"/>
                                        <p:tgtEl>
                                          <p:spTgt spid="348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4830"/>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34830"/>
                                        </p:tgtEl>
                                      </p:cBhvr>
                                    </p:animEffect>
                                  </p:childTnLst>
                                </p:cTn>
                              </p:par>
                            </p:childTnLst>
                          </p:cTn>
                        </p:par>
                        <p:par>
                          <p:cTn id="20" fill="hold" nodeType="afterGroup">
                            <p:stCondLst>
                              <p:cond delay="2100"/>
                            </p:stCondLst>
                            <p:childTnLst>
                              <p:par>
                                <p:cTn id="21" presetID="10" presetClass="entr" presetSubtype="0" fill="hold" grpId="0" nodeType="afterEffect">
                                  <p:stCondLst>
                                    <p:cond delay="0"/>
                                  </p:stCondLst>
                                  <p:childTnLst>
                                    <p:set>
                                      <p:cBhvr>
                                        <p:cTn id="22" dur="1" fill="hold">
                                          <p:stCondLst>
                                            <p:cond delay="0"/>
                                          </p:stCondLst>
                                        </p:cTn>
                                        <p:tgtEl>
                                          <p:spTgt spid="34827"/>
                                        </p:tgtEl>
                                        <p:attrNameLst>
                                          <p:attrName>style.visibility</p:attrName>
                                        </p:attrNameLst>
                                      </p:cBhvr>
                                      <p:to>
                                        <p:strVal val="visible"/>
                                      </p:to>
                                    </p:set>
                                    <p:animEffect>
                                      <p:cBhvr>
                                        <p:cTn id="23" dur="500"/>
                                        <p:tgtEl>
                                          <p:spTgt spid="3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7" grpId="0" bldLvl="0" autoUpdateAnimBg="0"/>
      <p:bldP spid="34830"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p:cNvSpPr>
            <a:spLocks noGrp="1"/>
          </p:cNvSpPr>
          <p:nvPr>
            <p:ph type="sldNum" sz="quarter" idx="12"/>
          </p:nvPr>
        </p:nvSpPr>
        <p:spPr/>
        <p:txBody>
          <a:bodyPr/>
          <a:lstStyle/>
          <a:p>
            <a:fld id="{6F7EEE13-1E1A-4A8A-A855-9E02E7991E20}" type="slidenum">
              <a:rPr lang="zh-CN" altLang="en-US"/>
              <a:pPr/>
              <a:t>47</a:t>
            </a:fld>
            <a:endParaRPr lang="zh-CN" altLang="en-US" sz="1800">
              <a:solidFill>
                <a:schemeClr val="tx1"/>
              </a:solidFill>
            </a:endParaRPr>
          </a:p>
        </p:txBody>
      </p:sp>
      <p:pic>
        <p:nvPicPr>
          <p:cNvPr id="35842"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5844"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5845" name="椭圆 6"/>
          <p:cNvSpPr>
            <a:spLocks noChangeArrowheads="1"/>
          </p:cNvSpPr>
          <p:nvPr/>
        </p:nvSpPr>
        <p:spPr bwMode="auto">
          <a:xfrm>
            <a:off x="3530600" y="1141413"/>
            <a:ext cx="5022850" cy="5022850"/>
          </a:xfrm>
          <a:prstGeom prst="ellipse">
            <a:avLst/>
          </a:prstGeom>
          <a:noFill/>
          <a:ln w="63500" cap="rnd" cmpd="sng">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5847" name="文本框 9"/>
          <p:cNvSpPr>
            <a:spLocks noChangeArrowheads="1"/>
          </p:cNvSpPr>
          <p:nvPr/>
        </p:nvSpPr>
        <p:spPr bwMode="auto">
          <a:xfrm>
            <a:off x="4826000" y="2308225"/>
            <a:ext cx="2430463"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顺序图的基本内容</a:t>
            </a:r>
          </a:p>
        </p:txBody>
      </p:sp>
      <p:sp>
        <p:nvSpPr>
          <p:cNvPr id="35848" name="文本框 9"/>
          <p:cNvSpPr>
            <a:spLocks noChangeArrowheads="1"/>
          </p:cNvSpPr>
          <p:nvPr/>
        </p:nvSpPr>
        <p:spPr bwMode="auto">
          <a:xfrm>
            <a:off x="1487488" y="1141413"/>
            <a:ext cx="24304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角色</a:t>
            </a:r>
          </a:p>
        </p:txBody>
      </p:sp>
      <p:sp>
        <p:nvSpPr>
          <p:cNvPr id="35849" name="文本框 9"/>
          <p:cNvSpPr>
            <a:spLocks noChangeArrowheads="1"/>
          </p:cNvSpPr>
          <p:nvPr/>
        </p:nvSpPr>
        <p:spPr bwMode="auto">
          <a:xfrm>
            <a:off x="8208963" y="1141413"/>
            <a:ext cx="24304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对象</a:t>
            </a:r>
          </a:p>
        </p:txBody>
      </p:sp>
      <p:sp>
        <p:nvSpPr>
          <p:cNvPr id="35850" name="文本框 9"/>
          <p:cNvSpPr>
            <a:spLocks noChangeArrowheads="1"/>
          </p:cNvSpPr>
          <p:nvPr/>
        </p:nvSpPr>
        <p:spPr bwMode="auto">
          <a:xfrm>
            <a:off x="8670925" y="3138488"/>
            <a:ext cx="2917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生命线</a:t>
            </a:r>
          </a:p>
        </p:txBody>
      </p:sp>
      <p:sp>
        <p:nvSpPr>
          <p:cNvPr id="35851" name="文本框 9"/>
          <p:cNvSpPr>
            <a:spLocks noChangeArrowheads="1"/>
          </p:cNvSpPr>
          <p:nvPr/>
        </p:nvSpPr>
        <p:spPr bwMode="auto">
          <a:xfrm>
            <a:off x="8270875" y="4927600"/>
            <a:ext cx="3065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激活期</a:t>
            </a:r>
          </a:p>
        </p:txBody>
      </p:sp>
      <p:sp>
        <p:nvSpPr>
          <p:cNvPr id="35852" name="文本框 9"/>
          <p:cNvSpPr>
            <a:spLocks noChangeArrowheads="1"/>
          </p:cNvSpPr>
          <p:nvPr/>
        </p:nvSpPr>
        <p:spPr bwMode="auto">
          <a:xfrm>
            <a:off x="1354138" y="4927600"/>
            <a:ext cx="24304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a:t>
            </a:r>
          </a:p>
        </p:txBody>
      </p:sp>
      <p:sp>
        <p:nvSpPr>
          <p:cNvPr id="35853" name="文本框 9"/>
          <p:cNvSpPr>
            <a:spLocks noChangeArrowheads="1"/>
          </p:cNvSpPr>
          <p:nvPr/>
        </p:nvSpPr>
        <p:spPr bwMode="auto">
          <a:xfrm>
            <a:off x="971550" y="3190875"/>
            <a:ext cx="2430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5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约束</a:t>
            </a:r>
          </a:p>
        </p:txBody>
      </p:sp>
    </p:spTree>
    <p:extLst>
      <p:ext uri="{BB962C8B-B14F-4D97-AF65-F5344CB8AC3E}">
        <p14:creationId xmlns:p14="http://schemas.microsoft.com/office/powerpoint/2010/main" val="14846991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845"/>
                                        </p:tgtEl>
                                        <p:attrNameLst>
                                          <p:attrName>style.visibility</p:attrName>
                                        </p:attrNameLst>
                                      </p:cBhvr>
                                      <p:to>
                                        <p:strVal val="visible"/>
                                      </p:to>
                                    </p:set>
                                    <p:animEffect>
                                      <p:cBhvr>
                                        <p:cTn id="7" dur="500"/>
                                        <p:tgtEl>
                                          <p:spTgt spid="35845"/>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35847"/>
                                        </p:tgtEl>
                                        <p:attrNameLst>
                                          <p:attrName>style.visibility</p:attrName>
                                        </p:attrNameLst>
                                      </p:cBhvr>
                                      <p:to>
                                        <p:strVal val="visible"/>
                                      </p:to>
                                    </p:set>
                                    <p:anim calcmode="lin" valueType="num">
                                      <p:cBhvr>
                                        <p:cTn id="10" dur="500" fill="hold"/>
                                        <p:tgtEl>
                                          <p:spTgt spid="35847"/>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5847"/>
                                        </p:tgtEl>
                                        <p:attrNameLst>
                                          <p:attrName>ppt_y</p:attrName>
                                        </p:attrNameLst>
                                      </p:cBhvr>
                                      <p:tavLst>
                                        <p:tav tm="0">
                                          <p:val>
                                            <p:strVal val="#ppt_y"/>
                                          </p:val>
                                        </p:tav>
                                        <p:tav tm="100000">
                                          <p:val>
                                            <p:strVal val="#ppt_y"/>
                                          </p:val>
                                        </p:tav>
                                      </p:tavLst>
                                    </p:anim>
                                    <p:anim calcmode="lin" valueType="num">
                                      <p:cBhvr>
                                        <p:cTn id="12" dur="500" fill="hold"/>
                                        <p:tgtEl>
                                          <p:spTgt spid="35847"/>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5847"/>
                                        </p:tgtEl>
                                        <p:attrNameLst>
                                          <p:attrName>ppt_w</p:attrName>
                                        </p:attrNameLst>
                                      </p:cBhvr>
                                      <p:tavLst>
                                        <p:tav tm="0">
                                          <p:val>
                                            <p:strVal val="#ppt_w/10"/>
                                          </p:val>
                                        </p:tav>
                                        <p:tav tm="50000">
                                          <p:val>
                                            <p:strVal val="#ppt_w+.01"/>
                                          </p:val>
                                        </p:tav>
                                        <p:tav tm="100000">
                                          <p:val>
                                            <p:strVal val="#ppt_w"/>
                                          </p:val>
                                        </p:tav>
                                      </p:tavLst>
                                    </p:anim>
                                    <p:animEffect>
                                      <p:cBhvr>
                                        <p:cTn id="14" dur="500" tmFilter="0,0; .5, 1; 1, 1"/>
                                        <p:tgtEl>
                                          <p:spTgt spid="35847"/>
                                        </p:tgtEl>
                                      </p:cBhvr>
                                    </p:animEffect>
                                  </p:childTnLst>
                                </p:cTn>
                              </p:par>
                            </p:childTnLst>
                          </p:cTn>
                        </p:par>
                        <p:par>
                          <p:cTn id="15" fill="hold" nodeType="afterGroup">
                            <p:stCondLst>
                              <p:cond delay="8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35848"/>
                                        </p:tgtEl>
                                        <p:attrNameLst>
                                          <p:attrName>style.visibility</p:attrName>
                                        </p:attrNameLst>
                                      </p:cBhvr>
                                      <p:to>
                                        <p:strVal val="visible"/>
                                      </p:to>
                                    </p:set>
                                    <p:anim calcmode="lin" valueType="num">
                                      <p:cBhvr>
                                        <p:cTn id="18" dur="500" fill="hold"/>
                                        <p:tgtEl>
                                          <p:spTgt spid="3584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35848"/>
                                        </p:tgtEl>
                                        <p:attrNameLst>
                                          <p:attrName>ppt_y</p:attrName>
                                        </p:attrNameLst>
                                      </p:cBhvr>
                                      <p:tavLst>
                                        <p:tav tm="0">
                                          <p:val>
                                            <p:strVal val="#ppt_y"/>
                                          </p:val>
                                        </p:tav>
                                        <p:tav tm="100000">
                                          <p:val>
                                            <p:strVal val="#ppt_y"/>
                                          </p:val>
                                        </p:tav>
                                      </p:tavLst>
                                    </p:anim>
                                    <p:anim calcmode="lin" valueType="num">
                                      <p:cBhvr>
                                        <p:cTn id="20" dur="500" fill="hold"/>
                                        <p:tgtEl>
                                          <p:spTgt spid="3584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35848"/>
                                        </p:tgtEl>
                                        <p:attrNameLst>
                                          <p:attrName>ppt_w</p:attrName>
                                        </p:attrNameLst>
                                      </p:cBhvr>
                                      <p:tavLst>
                                        <p:tav tm="0">
                                          <p:val>
                                            <p:strVal val="#ppt_w/10"/>
                                          </p:val>
                                        </p:tav>
                                        <p:tav tm="50000">
                                          <p:val>
                                            <p:strVal val="#ppt_w+.01"/>
                                          </p:val>
                                        </p:tav>
                                        <p:tav tm="100000">
                                          <p:val>
                                            <p:strVal val="#ppt_w"/>
                                          </p:val>
                                        </p:tav>
                                      </p:tavLst>
                                    </p:anim>
                                    <p:animEffect>
                                      <p:cBhvr>
                                        <p:cTn id="22" dur="500" tmFilter="0,0; .5, 1; 1, 1"/>
                                        <p:tgtEl>
                                          <p:spTgt spid="35848"/>
                                        </p:tgtEl>
                                      </p:cBhvr>
                                    </p:animEffect>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35849"/>
                                        </p:tgtEl>
                                        <p:attrNameLst>
                                          <p:attrName>style.visibility</p:attrName>
                                        </p:attrNameLst>
                                      </p:cBhvr>
                                      <p:to>
                                        <p:strVal val="visible"/>
                                      </p:to>
                                    </p:set>
                                    <p:anim calcmode="lin" valueType="num">
                                      <p:cBhvr>
                                        <p:cTn id="25" dur="500" fill="hold"/>
                                        <p:tgtEl>
                                          <p:spTgt spid="35849"/>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5849"/>
                                        </p:tgtEl>
                                        <p:attrNameLst>
                                          <p:attrName>ppt_y</p:attrName>
                                        </p:attrNameLst>
                                      </p:cBhvr>
                                      <p:tavLst>
                                        <p:tav tm="0">
                                          <p:val>
                                            <p:strVal val="#ppt_y"/>
                                          </p:val>
                                        </p:tav>
                                        <p:tav tm="100000">
                                          <p:val>
                                            <p:strVal val="#ppt_y"/>
                                          </p:val>
                                        </p:tav>
                                      </p:tavLst>
                                    </p:anim>
                                    <p:anim calcmode="lin" valueType="num">
                                      <p:cBhvr>
                                        <p:cTn id="27" dur="500" fill="hold"/>
                                        <p:tgtEl>
                                          <p:spTgt spid="35849"/>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5849"/>
                                        </p:tgtEl>
                                        <p:attrNameLst>
                                          <p:attrName>ppt_w</p:attrName>
                                        </p:attrNameLst>
                                      </p:cBhvr>
                                      <p:tavLst>
                                        <p:tav tm="0">
                                          <p:val>
                                            <p:strVal val="#ppt_w/10"/>
                                          </p:val>
                                        </p:tav>
                                        <p:tav tm="50000">
                                          <p:val>
                                            <p:strVal val="#ppt_w+.01"/>
                                          </p:val>
                                        </p:tav>
                                        <p:tav tm="100000">
                                          <p:val>
                                            <p:strVal val="#ppt_w"/>
                                          </p:val>
                                        </p:tav>
                                      </p:tavLst>
                                    </p:anim>
                                    <p:animEffect>
                                      <p:cBhvr>
                                        <p:cTn id="29" dur="500" tmFilter="0,0; .5, 1; 1, 1"/>
                                        <p:tgtEl>
                                          <p:spTgt spid="35849"/>
                                        </p:tgtEl>
                                      </p:cBhvr>
                                    </p:animEffect>
                                  </p:childTnLst>
                                </p:cTn>
                              </p:par>
                              <p:par>
                                <p:cTn id="30" presetID="41" presetClass="entr" presetSubtype="0" fill="hold" grpId="0" nodeType="withEffect">
                                  <p:stCondLst>
                                    <p:cond delay="0"/>
                                  </p:stCondLst>
                                  <p:iterate type="lt">
                                    <p:tmPct val="10000"/>
                                  </p:iterate>
                                  <p:childTnLst>
                                    <p:set>
                                      <p:cBhvr>
                                        <p:cTn id="31" dur="1" fill="hold">
                                          <p:stCondLst>
                                            <p:cond delay="0"/>
                                          </p:stCondLst>
                                        </p:cTn>
                                        <p:tgtEl>
                                          <p:spTgt spid="35850"/>
                                        </p:tgtEl>
                                        <p:attrNameLst>
                                          <p:attrName>style.visibility</p:attrName>
                                        </p:attrNameLst>
                                      </p:cBhvr>
                                      <p:to>
                                        <p:strVal val="visible"/>
                                      </p:to>
                                    </p:set>
                                    <p:anim calcmode="lin" valueType="num">
                                      <p:cBhvr>
                                        <p:cTn id="32" dur="500" fill="hold"/>
                                        <p:tgtEl>
                                          <p:spTgt spid="35850"/>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5850"/>
                                        </p:tgtEl>
                                        <p:attrNameLst>
                                          <p:attrName>ppt_y</p:attrName>
                                        </p:attrNameLst>
                                      </p:cBhvr>
                                      <p:tavLst>
                                        <p:tav tm="0">
                                          <p:val>
                                            <p:strVal val="#ppt_y"/>
                                          </p:val>
                                        </p:tav>
                                        <p:tav tm="100000">
                                          <p:val>
                                            <p:strVal val="#ppt_y"/>
                                          </p:val>
                                        </p:tav>
                                      </p:tavLst>
                                    </p:anim>
                                    <p:anim calcmode="lin" valueType="num">
                                      <p:cBhvr>
                                        <p:cTn id="34" dur="500" fill="hold"/>
                                        <p:tgtEl>
                                          <p:spTgt spid="35850"/>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5850"/>
                                        </p:tgtEl>
                                        <p:attrNameLst>
                                          <p:attrName>ppt_w</p:attrName>
                                        </p:attrNameLst>
                                      </p:cBhvr>
                                      <p:tavLst>
                                        <p:tav tm="0">
                                          <p:val>
                                            <p:strVal val="#ppt_w/10"/>
                                          </p:val>
                                        </p:tav>
                                        <p:tav tm="50000">
                                          <p:val>
                                            <p:strVal val="#ppt_w+.01"/>
                                          </p:val>
                                        </p:tav>
                                        <p:tav tm="100000">
                                          <p:val>
                                            <p:strVal val="#ppt_w"/>
                                          </p:val>
                                        </p:tav>
                                      </p:tavLst>
                                    </p:anim>
                                    <p:animEffect>
                                      <p:cBhvr>
                                        <p:cTn id="36" dur="500" tmFilter="0,0; .5, 1; 1, 1"/>
                                        <p:tgtEl>
                                          <p:spTgt spid="35850"/>
                                        </p:tgtEl>
                                      </p:cBhvr>
                                    </p:animEffect>
                                  </p:childTnLst>
                                </p:cTn>
                              </p:par>
                              <p:par>
                                <p:cTn id="37" presetID="41" presetClass="entr" presetSubtype="0" fill="hold" grpId="0" nodeType="withEffect">
                                  <p:stCondLst>
                                    <p:cond delay="0"/>
                                  </p:stCondLst>
                                  <p:iterate type="lt">
                                    <p:tmPct val="10000"/>
                                  </p:iterate>
                                  <p:childTnLst>
                                    <p:set>
                                      <p:cBhvr>
                                        <p:cTn id="38" dur="1" fill="hold">
                                          <p:stCondLst>
                                            <p:cond delay="0"/>
                                          </p:stCondLst>
                                        </p:cTn>
                                        <p:tgtEl>
                                          <p:spTgt spid="35851"/>
                                        </p:tgtEl>
                                        <p:attrNameLst>
                                          <p:attrName>style.visibility</p:attrName>
                                        </p:attrNameLst>
                                      </p:cBhvr>
                                      <p:to>
                                        <p:strVal val="visible"/>
                                      </p:to>
                                    </p:set>
                                    <p:anim calcmode="lin" valueType="num">
                                      <p:cBhvr>
                                        <p:cTn id="39" dur="500" fill="hold"/>
                                        <p:tgtEl>
                                          <p:spTgt spid="35851"/>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5851"/>
                                        </p:tgtEl>
                                        <p:attrNameLst>
                                          <p:attrName>ppt_y</p:attrName>
                                        </p:attrNameLst>
                                      </p:cBhvr>
                                      <p:tavLst>
                                        <p:tav tm="0">
                                          <p:val>
                                            <p:strVal val="#ppt_y"/>
                                          </p:val>
                                        </p:tav>
                                        <p:tav tm="100000">
                                          <p:val>
                                            <p:strVal val="#ppt_y"/>
                                          </p:val>
                                        </p:tav>
                                      </p:tavLst>
                                    </p:anim>
                                    <p:anim calcmode="lin" valueType="num">
                                      <p:cBhvr>
                                        <p:cTn id="41" dur="500" fill="hold"/>
                                        <p:tgtEl>
                                          <p:spTgt spid="35851"/>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5851"/>
                                        </p:tgtEl>
                                        <p:attrNameLst>
                                          <p:attrName>ppt_w</p:attrName>
                                        </p:attrNameLst>
                                      </p:cBhvr>
                                      <p:tavLst>
                                        <p:tav tm="0">
                                          <p:val>
                                            <p:strVal val="#ppt_w/10"/>
                                          </p:val>
                                        </p:tav>
                                        <p:tav tm="50000">
                                          <p:val>
                                            <p:strVal val="#ppt_w+.01"/>
                                          </p:val>
                                        </p:tav>
                                        <p:tav tm="100000">
                                          <p:val>
                                            <p:strVal val="#ppt_w"/>
                                          </p:val>
                                        </p:tav>
                                      </p:tavLst>
                                    </p:anim>
                                    <p:animEffect>
                                      <p:cBhvr>
                                        <p:cTn id="43" dur="500" tmFilter="0,0; .5, 1; 1, 1"/>
                                        <p:tgtEl>
                                          <p:spTgt spid="35851"/>
                                        </p:tgtEl>
                                      </p:cBhvr>
                                    </p:animEffect>
                                  </p:childTnLst>
                                </p:cTn>
                              </p:par>
                              <p:par>
                                <p:cTn id="44" presetID="41" presetClass="entr" presetSubtype="0" fill="hold" grpId="0" nodeType="withEffect">
                                  <p:stCondLst>
                                    <p:cond delay="0"/>
                                  </p:stCondLst>
                                  <p:iterate type="lt">
                                    <p:tmPct val="10000"/>
                                  </p:iterate>
                                  <p:childTnLst>
                                    <p:set>
                                      <p:cBhvr>
                                        <p:cTn id="45" dur="1" fill="hold">
                                          <p:stCondLst>
                                            <p:cond delay="0"/>
                                          </p:stCondLst>
                                        </p:cTn>
                                        <p:tgtEl>
                                          <p:spTgt spid="35852"/>
                                        </p:tgtEl>
                                        <p:attrNameLst>
                                          <p:attrName>style.visibility</p:attrName>
                                        </p:attrNameLst>
                                      </p:cBhvr>
                                      <p:to>
                                        <p:strVal val="visible"/>
                                      </p:to>
                                    </p:set>
                                    <p:anim calcmode="lin" valueType="num">
                                      <p:cBhvr>
                                        <p:cTn id="46" dur="500" fill="hold"/>
                                        <p:tgtEl>
                                          <p:spTgt spid="35852"/>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35852"/>
                                        </p:tgtEl>
                                        <p:attrNameLst>
                                          <p:attrName>ppt_y</p:attrName>
                                        </p:attrNameLst>
                                      </p:cBhvr>
                                      <p:tavLst>
                                        <p:tav tm="0">
                                          <p:val>
                                            <p:strVal val="#ppt_y"/>
                                          </p:val>
                                        </p:tav>
                                        <p:tav tm="100000">
                                          <p:val>
                                            <p:strVal val="#ppt_y"/>
                                          </p:val>
                                        </p:tav>
                                      </p:tavLst>
                                    </p:anim>
                                    <p:anim calcmode="lin" valueType="num">
                                      <p:cBhvr>
                                        <p:cTn id="48" dur="500" fill="hold"/>
                                        <p:tgtEl>
                                          <p:spTgt spid="35852"/>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35852"/>
                                        </p:tgtEl>
                                        <p:attrNameLst>
                                          <p:attrName>ppt_w</p:attrName>
                                        </p:attrNameLst>
                                      </p:cBhvr>
                                      <p:tavLst>
                                        <p:tav tm="0">
                                          <p:val>
                                            <p:strVal val="#ppt_w/10"/>
                                          </p:val>
                                        </p:tav>
                                        <p:tav tm="50000">
                                          <p:val>
                                            <p:strVal val="#ppt_w+.01"/>
                                          </p:val>
                                        </p:tav>
                                        <p:tav tm="100000">
                                          <p:val>
                                            <p:strVal val="#ppt_w"/>
                                          </p:val>
                                        </p:tav>
                                      </p:tavLst>
                                    </p:anim>
                                    <p:animEffect>
                                      <p:cBhvr>
                                        <p:cTn id="50" dur="500" tmFilter="0,0; .5, 1; 1, 1"/>
                                        <p:tgtEl>
                                          <p:spTgt spid="35852"/>
                                        </p:tgtEl>
                                      </p:cBhvr>
                                    </p:animEffect>
                                  </p:childTnLst>
                                </p:cTn>
                              </p:par>
                              <p:par>
                                <p:cTn id="51" presetID="41" presetClass="entr" presetSubtype="0" fill="hold" grpId="0" nodeType="withEffect">
                                  <p:stCondLst>
                                    <p:cond delay="0"/>
                                  </p:stCondLst>
                                  <p:iterate type="lt">
                                    <p:tmPct val="10000"/>
                                  </p:iterate>
                                  <p:childTnLst>
                                    <p:set>
                                      <p:cBhvr>
                                        <p:cTn id="52" dur="1" fill="hold">
                                          <p:stCondLst>
                                            <p:cond delay="0"/>
                                          </p:stCondLst>
                                        </p:cTn>
                                        <p:tgtEl>
                                          <p:spTgt spid="35853"/>
                                        </p:tgtEl>
                                        <p:attrNameLst>
                                          <p:attrName>style.visibility</p:attrName>
                                        </p:attrNameLst>
                                      </p:cBhvr>
                                      <p:to>
                                        <p:strVal val="visible"/>
                                      </p:to>
                                    </p:set>
                                    <p:anim calcmode="lin" valueType="num">
                                      <p:cBhvr>
                                        <p:cTn id="53" dur="500" fill="hold"/>
                                        <p:tgtEl>
                                          <p:spTgt spid="3585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35853"/>
                                        </p:tgtEl>
                                        <p:attrNameLst>
                                          <p:attrName>ppt_y</p:attrName>
                                        </p:attrNameLst>
                                      </p:cBhvr>
                                      <p:tavLst>
                                        <p:tav tm="0">
                                          <p:val>
                                            <p:strVal val="#ppt_y"/>
                                          </p:val>
                                        </p:tav>
                                        <p:tav tm="100000">
                                          <p:val>
                                            <p:strVal val="#ppt_y"/>
                                          </p:val>
                                        </p:tav>
                                      </p:tavLst>
                                    </p:anim>
                                    <p:anim calcmode="lin" valueType="num">
                                      <p:cBhvr>
                                        <p:cTn id="55" dur="500" fill="hold"/>
                                        <p:tgtEl>
                                          <p:spTgt spid="3585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3585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35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bldLvl="0" animBg="1" autoUpdateAnimBg="0"/>
      <p:bldP spid="35847" grpId="0" bldLvl="0" autoUpdateAnimBg="0"/>
      <p:bldP spid="35848" grpId="0" bldLvl="0" autoUpdateAnimBg="0"/>
      <p:bldP spid="35849" grpId="0" bldLvl="0" autoUpdateAnimBg="0"/>
      <p:bldP spid="35850" grpId="0" bldLvl="0" autoUpdateAnimBg="0"/>
      <p:bldP spid="35851" grpId="0" bldLvl="0" autoUpdateAnimBg="0"/>
      <p:bldP spid="35852" grpId="0" bldLvl="0" autoUpdateAnimBg="0"/>
      <p:bldP spid="35853"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A5DBB299-D14F-40AC-8E59-480EF5FD4003}" type="slidenum">
              <a:rPr lang="zh-CN" altLang="en-US"/>
              <a:pPr/>
              <a:t>48</a:t>
            </a:fld>
            <a:endParaRPr lang="zh-CN" altLang="en-US" sz="1800">
              <a:solidFill>
                <a:schemeClr val="tx1"/>
              </a:solidFill>
            </a:endParaRPr>
          </a:p>
        </p:txBody>
      </p:sp>
      <p:pic>
        <p:nvPicPr>
          <p:cNvPr id="36866"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6868"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6869" name="矩形 6"/>
          <p:cNvSpPr>
            <a:spLocks noChangeArrowheads="1"/>
          </p:cNvSpPr>
          <p:nvPr/>
        </p:nvSpPr>
        <p:spPr bwMode="auto">
          <a:xfrm>
            <a:off x="2487112" y="712956"/>
            <a:ext cx="48253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系统角色可以是人或其他的系统或者其子系统</a:t>
            </a: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0" name="矩形 10"/>
          <p:cNvSpPr>
            <a:spLocks noChangeArrowheads="1"/>
          </p:cNvSpPr>
          <p:nvPr/>
        </p:nvSpPr>
        <p:spPr bwMode="auto">
          <a:xfrm>
            <a:off x="1490663" y="1878013"/>
            <a:ext cx="82423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顺序图中的对象在概念上和它在类图上的定义是一致的，它们之间可以进行交互，交互的顺序按时间的顺序。在顺序图中对象用矩形框表示，对象名带有下划线，对象包括三种命名方式</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、包括对象名和它所属的类名，中间用冒号隔开</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、只显示对象名不显示类名</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、只显示类名不显示对象名，即表示它是一个匿名对象，这样参与交互的并不限于特定的对象，而是适应于该类的任何对象</a:t>
            </a: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1"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角色</a:t>
            </a:r>
          </a:p>
        </p:txBody>
      </p:sp>
      <p:sp>
        <p:nvSpPr>
          <p:cNvPr id="36872" name="文本框 9"/>
          <p:cNvSpPr>
            <a:spLocks noChangeArrowheads="1"/>
          </p:cNvSpPr>
          <p:nvPr/>
        </p:nvSpPr>
        <p:spPr bwMode="auto">
          <a:xfrm>
            <a:off x="9567863" y="187801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对象</a:t>
            </a:r>
          </a:p>
        </p:txBody>
      </p:sp>
      <p:pic>
        <p:nvPicPr>
          <p:cNvPr id="3687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276" y="4279917"/>
            <a:ext cx="7666037" cy="138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27520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1039FAC5-078F-4483-A451-644903EA8FB4}" type="slidenum">
              <a:rPr lang="zh-CN" altLang="en-US"/>
              <a:pPr/>
              <a:t>49</a:t>
            </a:fld>
            <a:endParaRPr lang="zh-CN" altLang="en-US" sz="1800">
              <a:solidFill>
                <a:schemeClr val="tx1"/>
              </a:solidFill>
            </a:endParaRPr>
          </a:p>
        </p:txBody>
      </p:sp>
      <p:pic>
        <p:nvPicPr>
          <p:cNvPr id="37890"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7892"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7893" name="矩形 6"/>
          <p:cNvSpPr>
            <a:spLocks noChangeArrowheads="1"/>
          </p:cNvSpPr>
          <p:nvPr/>
        </p:nvSpPr>
        <p:spPr bwMode="auto">
          <a:xfrm>
            <a:off x="385566" y="1428751"/>
            <a:ext cx="4308867"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顺序图中对象在一段时间内的存在。生命线在顺序图中表示为从对象图标底部中心位置向下延伸的一条虚线（UML2定义的生命线可以用实线来表示）</a:t>
            </a:r>
          </a:p>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对象在生命线上有两种状态：休眠状态和激活状态</a:t>
            </a: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895"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生命线</a:t>
            </a:r>
          </a:p>
        </p:txBody>
      </p:sp>
      <p:pic>
        <p:nvPicPr>
          <p:cNvPr id="37897" name="Picture 9"/>
          <p:cNvPicPr>
            <a:picLocks noChangeAspect="1" noChangeArrowheads="1"/>
          </p:cNvPicPr>
          <p:nvPr/>
        </p:nvPicPr>
        <p:blipFill>
          <a:blip r:embed="rId3">
            <a:extLst>
              <a:ext uri="{28A0092B-C50C-407E-A947-70E740481C1C}">
                <a14:useLocalDpi xmlns:a14="http://schemas.microsoft.com/office/drawing/2010/main" val="0"/>
              </a:ext>
            </a:extLst>
          </a:blip>
          <a:srcRect l="44745" t="23167" r="30418" b="68262"/>
          <a:stretch>
            <a:fillRect/>
          </a:stretch>
        </p:blipFill>
        <p:spPr bwMode="auto">
          <a:xfrm>
            <a:off x="3552728" y="3829408"/>
            <a:ext cx="8178800" cy="183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15456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a16="http://schemas.microsoft.com/office/drawing/2014/main" xmlns="" id="{8E35DE61-0E70-4497-BD10-44A27D2E1324}"/>
              </a:ext>
            </a:extLst>
          </p:cNvPr>
          <p:cNvPicPr>
            <a:picLocks noChangeAspect="1"/>
          </p:cNvPicPr>
          <p:nvPr/>
        </p:nvPicPr>
        <p:blipFill rotWithShape="1">
          <a:blip r:embed="rId3">
            <a:extLst>
              <a:ext uri="{28A0092B-C50C-407E-A947-70E740481C1C}">
                <a14:useLocalDpi xmlns:a14="http://schemas.microsoft.com/office/drawing/2010/main" val="0"/>
              </a:ext>
            </a:extLst>
          </a:blip>
          <a:srcRect l="47040" t="22742" r="642" b="29283"/>
          <a:stretch/>
        </p:blipFill>
        <p:spPr>
          <a:xfrm>
            <a:off x="223025" y="2133600"/>
            <a:ext cx="11708780" cy="2933700"/>
          </a:xfrm>
          <a:prstGeom prst="rect">
            <a:avLst/>
          </a:prstGeom>
        </p:spPr>
      </p:pic>
      <p:grpSp>
        <p:nvGrpSpPr>
          <p:cNvPr id="9" name="组合 8">
            <a:extLst>
              <a:ext uri="{FF2B5EF4-FFF2-40B4-BE49-F238E27FC236}">
                <a16:creationId xmlns:a16="http://schemas.microsoft.com/office/drawing/2014/main" xmlns="" id="{8A607EF4-2980-43B4-A0AF-A762E77B916E}"/>
              </a:ext>
            </a:extLst>
          </p:cNvPr>
          <p:cNvGrpSpPr/>
          <p:nvPr/>
        </p:nvGrpSpPr>
        <p:grpSpPr>
          <a:xfrm>
            <a:off x="3829301" y="3060409"/>
            <a:ext cx="1648690" cy="777408"/>
            <a:chOff x="5892753" y="2363146"/>
            <a:chExt cx="1648690" cy="777408"/>
          </a:xfrm>
        </p:grpSpPr>
        <p:pic>
          <p:nvPicPr>
            <p:cNvPr id="7" name="图片 6">
              <a:extLst>
                <a:ext uri="{FF2B5EF4-FFF2-40B4-BE49-F238E27FC236}">
                  <a16:creationId xmlns:a16="http://schemas.microsoft.com/office/drawing/2014/main" xmlns="" id="{8C385507-9D9E-4E73-A4AF-ECB6A1509793}"/>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8" name="文本框 7">
              <a:extLst>
                <a:ext uri="{FF2B5EF4-FFF2-40B4-BE49-F238E27FC236}">
                  <a16:creationId xmlns:a16="http://schemas.microsoft.com/office/drawing/2014/main" xmlns="" id="{B5C85123-995C-43F5-925D-53AC9EA25974}"/>
                </a:ext>
              </a:extLst>
            </p:cNvPr>
            <p:cNvSpPr txBox="1"/>
            <p:nvPr/>
          </p:nvSpPr>
          <p:spPr>
            <a:xfrm>
              <a:off x="6137099" y="2459462"/>
              <a:ext cx="1159998" cy="584775"/>
            </a:xfrm>
            <a:prstGeom prst="rect">
              <a:avLst/>
            </a:prstGeom>
            <a:noFill/>
          </p:spPr>
          <p:txBody>
            <a:bodyPr wrap="none" rtlCol="0">
              <a:spAutoFit/>
            </a:bodyPr>
            <a:lstStyle/>
            <a:p>
              <a:pPr algn="ctr"/>
              <a:r>
                <a:rPr lang="zh-CN" altLang="en-US" sz="1600" b="1" dirty="0" smtClean="0">
                  <a:solidFill>
                    <a:srgbClr val="869BA0"/>
                  </a:solidFill>
                  <a:latin typeface="微软雅黑" panose="020B0503020204020204" pitchFamily="34" charset="-122"/>
                  <a:ea typeface="微软雅黑" panose="020B0503020204020204" pitchFamily="34" charset="-122"/>
                </a:rPr>
                <a:t>参与者</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a:solidFill>
                    <a:srgbClr val="869BA0"/>
                  </a:solidFill>
                  <a:latin typeface="微软雅黑" panose="020B0503020204020204" pitchFamily="34" charset="-122"/>
                  <a:ea typeface="微软雅黑" panose="020B0503020204020204" pitchFamily="34" charset="-122"/>
                </a:rPr>
                <a:t>Actor</a:t>
              </a:r>
              <a:r>
                <a:rPr lang="zh-CN" altLang="en-US" sz="1600" b="1" dirty="0">
                  <a:solidFill>
                    <a:srgbClr val="869BA0"/>
                  </a:solidFill>
                  <a:latin typeface="微软雅黑" panose="020B0503020204020204" pitchFamily="34" charset="-122"/>
                  <a:ea typeface="微软雅黑" panose="020B0503020204020204" pitchFamily="34" charset="-122"/>
                </a:rPr>
                <a:t>）</a:t>
              </a:r>
            </a:p>
          </p:txBody>
        </p:sp>
      </p:grpSp>
      <p:grpSp>
        <p:nvGrpSpPr>
          <p:cNvPr id="10" name="组合 9">
            <a:extLst>
              <a:ext uri="{FF2B5EF4-FFF2-40B4-BE49-F238E27FC236}">
                <a16:creationId xmlns:a16="http://schemas.microsoft.com/office/drawing/2014/main" xmlns="" id="{C2390E74-77BF-4876-9D36-A6974A797CBB}"/>
              </a:ext>
            </a:extLst>
          </p:cNvPr>
          <p:cNvGrpSpPr/>
          <p:nvPr/>
        </p:nvGrpSpPr>
        <p:grpSpPr>
          <a:xfrm>
            <a:off x="5859202" y="3060409"/>
            <a:ext cx="1866116" cy="777408"/>
            <a:chOff x="5784040" y="2363146"/>
            <a:chExt cx="1866116" cy="777408"/>
          </a:xfrm>
        </p:grpSpPr>
        <p:pic>
          <p:nvPicPr>
            <p:cNvPr id="11" name="图片 10">
              <a:extLst>
                <a:ext uri="{FF2B5EF4-FFF2-40B4-BE49-F238E27FC236}">
                  <a16:creationId xmlns:a16="http://schemas.microsoft.com/office/drawing/2014/main" xmlns="" id="{A034E787-5948-4E9B-A80D-F58140115C3C}"/>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12" name="文本框 11">
              <a:extLst>
                <a:ext uri="{FF2B5EF4-FFF2-40B4-BE49-F238E27FC236}">
                  <a16:creationId xmlns:a16="http://schemas.microsoft.com/office/drawing/2014/main" xmlns="" id="{D0FC9C08-85DA-4767-B9D5-4CB0F5D654AA}"/>
                </a:ext>
              </a:extLst>
            </p:cNvPr>
            <p:cNvSpPr txBox="1"/>
            <p:nvPr/>
          </p:nvSpPr>
          <p:spPr>
            <a:xfrm>
              <a:off x="5784040" y="2416850"/>
              <a:ext cx="1866116" cy="584775"/>
            </a:xfrm>
            <a:prstGeom prst="rect">
              <a:avLst/>
            </a:prstGeom>
            <a:noFill/>
          </p:spPr>
          <p:txBody>
            <a:bodyPr wrap="square" rtlCol="0">
              <a:spAutoFit/>
            </a:bodyPr>
            <a:lstStyle/>
            <a:p>
              <a:pPr algn="ctr"/>
              <a:r>
                <a:rPr lang="zh-CN" altLang="en-US" sz="1600" b="1" dirty="0" smtClean="0">
                  <a:solidFill>
                    <a:srgbClr val="869BA0"/>
                  </a:solidFill>
                  <a:latin typeface="微软雅黑" panose="020B0503020204020204" pitchFamily="34" charset="-122"/>
                  <a:ea typeface="微软雅黑" panose="020B0503020204020204" pitchFamily="34" charset="-122"/>
                </a:rPr>
                <a:t>用例</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a:solidFill>
                    <a:srgbClr val="869BA0"/>
                  </a:solidFill>
                  <a:latin typeface="微软雅黑" panose="020B0503020204020204" pitchFamily="34" charset="-122"/>
                  <a:ea typeface="微软雅黑" panose="020B0503020204020204" pitchFamily="34" charset="-122"/>
                </a:rPr>
                <a:t>Use Case</a:t>
              </a:r>
              <a:r>
                <a:rPr lang="zh-CN" altLang="en-US" sz="1600" b="1" dirty="0">
                  <a:solidFill>
                    <a:srgbClr val="869BA0"/>
                  </a:solidFill>
                  <a:latin typeface="微软雅黑" panose="020B0503020204020204" pitchFamily="34" charset="-122"/>
                  <a:ea typeface="微软雅黑" panose="020B0503020204020204" pitchFamily="34" charset="-122"/>
                </a:rPr>
                <a:t>）</a:t>
              </a:r>
            </a:p>
          </p:txBody>
        </p:sp>
      </p:grpSp>
      <p:grpSp>
        <p:nvGrpSpPr>
          <p:cNvPr id="13" name="组合 12">
            <a:extLst>
              <a:ext uri="{FF2B5EF4-FFF2-40B4-BE49-F238E27FC236}">
                <a16:creationId xmlns:a16="http://schemas.microsoft.com/office/drawing/2014/main" xmlns="" id="{811E9864-EC8B-404B-90B7-B2D58CEE3F8D}"/>
              </a:ext>
            </a:extLst>
          </p:cNvPr>
          <p:cNvGrpSpPr/>
          <p:nvPr/>
        </p:nvGrpSpPr>
        <p:grpSpPr>
          <a:xfrm>
            <a:off x="8038642" y="3017797"/>
            <a:ext cx="1784463" cy="777408"/>
            <a:chOff x="5824866" y="2363146"/>
            <a:chExt cx="1784463" cy="777408"/>
          </a:xfrm>
        </p:grpSpPr>
        <p:pic>
          <p:nvPicPr>
            <p:cNvPr id="14" name="图片 13">
              <a:extLst>
                <a:ext uri="{FF2B5EF4-FFF2-40B4-BE49-F238E27FC236}">
                  <a16:creationId xmlns:a16="http://schemas.microsoft.com/office/drawing/2014/main" xmlns="" id="{03676412-0450-424B-AA3E-4641A7C8D36C}"/>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15" name="文本框 14">
              <a:extLst>
                <a:ext uri="{FF2B5EF4-FFF2-40B4-BE49-F238E27FC236}">
                  <a16:creationId xmlns:a16="http://schemas.microsoft.com/office/drawing/2014/main" xmlns="" id="{F3878ABC-3228-407C-8C99-443B9EEA84C8}"/>
                </a:ext>
              </a:extLst>
            </p:cNvPr>
            <p:cNvSpPr txBox="1"/>
            <p:nvPr/>
          </p:nvSpPr>
          <p:spPr>
            <a:xfrm>
              <a:off x="5824866" y="2502074"/>
              <a:ext cx="1784463" cy="584775"/>
            </a:xfrm>
            <a:prstGeom prst="rect">
              <a:avLst/>
            </a:prstGeom>
            <a:noFill/>
          </p:spPr>
          <p:txBody>
            <a:bodyPr wrap="none" rtlCol="0">
              <a:spAutoFit/>
            </a:bodyPr>
            <a:lstStyle/>
            <a:p>
              <a:pPr algn="ctr"/>
              <a:r>
                <a:rPr lang="zh-CN" altLang="en-US" sz="1600" b="1" dirty="0">
                  <a:solidFill>
                    <a:srgbClr val="869BA0"/>
                  </a:solidFill>
                  <a:latin typeface="微软雅黑" panose="020B0503020204020204" pitchFamily="34" charset="-122"/>
                  <a:ea typeface="微软雅黑" panose="020B0503020204020204" pitchFamily="34" charset="-122"/>
                </a:rPr>
                <a:t>关联</a:t>
              </a:r>
              <a:r>
                <a:rPr lang="zh-CN" altLang="en-US" sz="1600" b="1" dirty="0" smtClean="0">
                  <a:solidFill>
                    <a:srgbClr val="869BA0"/>
                  </a:solidFill>
                  <a:latin typeface="微软雅黑" panose="020B0503020204020204" pitchFamily="34" charset="-122"/>
                  <a:ea typeface="微软雅黑" panose="020B0503020204020204" pitchFamily="34" charset="-122"/>
                </a:rPr>
                <a:t>关系</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a:solidFill>
                    <a:srgbClr val="869BA0"/>
                  </a:solidFill>
                  <a:latin typeface="微软雅黑" panose="020B0503020204020204" pitchFamily="34" charset="-122"/>
                  <a:ea typeface="微软雅黑" panose="020B0503020204020204" pitchFamily="34" charset="-122"/>
                </a:rPr>
                <a:t>Association</a:t>
              </a:r>
              <a:r>
                <a:rPr lang="zh-CN" altLang="en-US" sz="1600" b="1" dirty="0">
                  <a:solidFill>
                    <a:srgbClr val="869BA0"/>
                  </a:solidFill>
                  <a:latin typeface="微软雅黑" panose="020B0503020204020204" pitchFamily="34" charset="-122"/>
                  <a:ea typeface="微软雅黑" panose="020B0503020204020204" pitchFamily="34" charset="-122"/>
                </a:rPr>
                <a:t>）</a:t>
              </a:r>
            </a:p>
          </p:txBody>
        </p:sp>
      </p:grpSp>
      <p:sp>
        <p:nvSpPr>
          <p:cNvPr id="18" name="文本框 9">
            <a:extLst>
              <a:ext uri="{FF2B5EF4-FFF2-40B4-BE49-F238E27FC236}">
                <a16:creationId xmlns:a16="http://schemas.microsoft.com/office/drawing/2014/main" xmlns="" id="{7A43F8F2-C6C5-40D9-BB21-78B3A0C61EA5}"/>
              </a:ext>
            </a:extLst>
          </p:cNvPr>
          <p:cNvSpPr txBox="1"/>
          <p:nvPr/>
        </p:nvSpPr>
        <p:spPr>
          <a:xfrm>
            <a:off x="704704" y="376229"/>
            <a:ext cx="4031608"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用例图组成</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04704" y="2921480"/>
            <a:ext cx="2363237" cy="1114339"/>
            <a:chOff x="704704" y="2921480"/>
            <a:chExt cx="2363237" cy="1114339"/>
          </a:xfrm>
        </p:grpSpPr>
        <p:pic>
          <p:nvPicPr>
            <p:cNvPr id="20" name="图片 19">
              <a:extLst>
                <a:ext uri="{FF2B5EF4-FFF2-40B4-BE49-F238E27FC236}">
                  <a16:creationId xmlns:a16="http://schemas.microsoft.com/office/drawing/2014/main" xmlns="" id="{8C385507-9D9E-4E73-A4AF-ECB6A1509793}"/>
                </a:ext>
              </a:extLst>
            </p:cNvPr>
            <p:cNvPicPr>
              <a:picLocks noChangeAspect="1"/>
            </p:cNvPicPr>
            <p:nvPr/>
          </p:nvPicPr>
          <p:blipFill>
            <a:blip r:embed="rId4"/>
            <a:stretch>
              <a:fillRect/>
            </a:stretch>
          </p:blipFill>
          <p:spPr>
            <a:xfrm>
              <a:off x="704704" y="2921480"/>
              <a:ext cx="2363237" cy="1114339"/>
            </a:xfrm>
            <a:prstGeom prst="rect">
              <a:avLst/>
            </a:prstGeom>
          </p:spPr>
        </p:pic>
        <p:sp>
          <p:nvSpPr>
            <p:cNvPr id="21" name="文本框 7">
              <a:extLst>
                <a:ext uri="{FF2B5EF4-FFF2-40B4-BE49-F238E27FC236}">
                  <a16:creationId xmlns:a16="http://schemas.microsoft.com/office/drawing/2014/main" xmlns="" id="{B5C85123-995C-43F5-925D-53AC9EA25974}"/>
                </a:ext>
              </a:extLst>
            </p:cNvPr>
            <p:cNvSpPr txBox="1"/>
            <p:nvPr/>
          </p:nvSpPr>
          <p:spPr>
            <a:xfrm>
              <a:off x="949051" y="3017797"/>
              <a:ext cx="1662744" cy="830997"/>
            </a:xfrm>
            <a:prstGeom prst="rect">
              <a:avLst/>
            </a:prstGeom>
            <a:noFill/>
          </p:spPr>
          <p:txBody>
            <a:bodyPr wrap="square" rtlCol="0">
              <a:spAutoFit/>
            </a:bodyPr>
            <a:lstStyle/>
            <a:p>
              <a:pPr algn="ctr"/>
              <a:r>
                <a:rPr lang="zh-CN" altLang="en-US" sz="1600" b="1" dirty="0">
                  <a:solidFill>
                    <a:srgbClr val="869BA0"/>
                  </a:solidFill>
                  <a:latin typeface="微软雅黑" panose="020B0503020204020204" pitchFamily="34" charset="-122"/>
                  <a:ea typeface="微软雅黑" panose="020B0503020204020204" pitchFamily="34" charset="-122"/>
                </a:rPr>
                <a:t>用</a:t>
              </a:r>
              <a:r>
                <a:rPr lang="zh-CN" altLang="en-US" sz="1600" b="1" dirty="0" smtClean="0">
                  <a:solidFill>
                    <a:srgbClr val="869BA0"/>
                  </a:solidFill>
                  <a:latin typeface="微软雅黑" panose="020B0503020204020204" pitchFamily="34" charset="-122"/>
                  <a:ea typeface="微软雅黑" panose="020B0503020204020204" pitchFamily="34" charset="-122"/>
                </a:rPr>
                <a:t>例图</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zh-CN" altLang="en-US" sz="1600" b="1" dirty="0" smtClean="0">
                  <a:solidFill>
                    <a:srgbClr val="869BA0"/>
                  </a:solidFill>
                  <a:latin typeface="微软雅黑" panose="020B0503020204020204" pitchFamily="34" charset="-122"/>
                  <a:ea typeface="微软雅黑" panose="020B0503020204020204" pitchFamily="34" charset="-122"/>
                </a:rPr>
                <a:t>（</a:t>
              </a:r>
              <a:r>
                <a:rPr lang="en-US" altLang="zh-CN" sz="1600" b="1" dirty="0" smtClean="0">
                  <a:solidFill>
                    <a:srgbClr val="869BA0"/>
                  </a:solidFill>
                  <a:latin typeface="微软雅黑" panose="020B0503020204020204" pitchFamily="34" charset="-122"/>
                  <a:ea typeface="微软雅黑" panose="020B0503020204020204" pitchFamily="34" charset="-122"/>
                </a:rPr>
                <a:t>use </a:t>
              </a:r>
              <a:r>
                <a:rPr lang="en-US" altLang="zh-CN" sz="1600" b="1" dirty="0">
                  <a:solidFill>
                    <a:srgbClr val="869BA0"/>
                  </a:solidFill>
                  <a:latin typeface="微软雅黑" panose="020B0503020204020204" pitchFamily="34" charset="-122"/>
                  <a:ea typeface="微软雅黑" panose="020B0503020204020204" pitchFamily="34" charset="-122"/>
                </a:rPr>
                <a:t>case </a:t>
              </a:r>
              <a:r>
                <a:rPr lang="en-US" altLang="zh-CN" sz="1600" b="1" dirty="0" smtClean="0">
                  <a:solidFill>
                    <a:srgbClr val="869BA0"/>
                  </a:solidFill>
                  <a:latin typeface="微软雅黑" panose="020B0503020204020204" pitchFamily="34" charset="-122"/>
                  <a:ea typeface="微软雅黑" panose="020B0503020204020204" pitchFamily="34" charset="-122"/>
                </a:rPr>
                <a:t>diagram</a:t>
              </a:r>
              <a:r>
                <a:rPr lang="zh-CN" altLang="en-US" sz="1600" b="1" dirty="0" smtClean="0">
                  <a:solidFill>
                    <a:srgbClr val="869BA0"/>
                  </a:solidFill>
                  <a:latin typeface="微软雅黑" panose="020B0503020204020204" pitchFamily="34" charset="-122"/>
                  <a:ea typeface="微软雅黑" panose="020B0503020204020204" pitchFamily="34" charset="-122"/>
                </a:rPr>
                <a:t>）</a:t>
              </a:r>
              <a:endParaRPr lang="zh-CN" altLang="en-US" sz="1600" b="1" dirty="0">
                <a:solidFill>
                  <a:srgbClr val="869BA0"/>
                </a:solidFill>
                <a:latin typeface="微软雅黑" panose="020B0503020204020204" pitchFamily="34" charset="-122"/>
                <a:ea typeface="微软雅黑" panose="020B0503020204020204" pitchFamily="34" charset="-122"/>
              </a:endParaRPr>
            </a:p>
          </p:txBody>
        </p:sp>
      </p:grpSp>
      <p:sp>
        <p:nvSpPr>
          <p:cNvPr id="2" name="等于号 1"/>
          <p:cNvSpPr/>
          <p:nvPr/>
        </p:nvSpPr>
        <p:spPr>
          <a:xfrm>
            <a:off x="3067941" y="3092719"/>
            <a:ext cx="778475" cy="54555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加号 2"/>
          <p:cNvSpPr/>
          <p:nvPr/>
        </p:nvSpPr>
        <p:spPr>
          <a:xfrm>
            <a:off x="5477991" y="3123850"/>
            <a:ext cx="489924" cy="48329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加号 22"/>
          <p:cNvSpPr/>
          <p:nvPr/>
        </p:nvSpPr>
        <p:spPr>
          <a:xfrm>
            <a:off x="7616605" y="3164852"/>
            <a:ext cx="489924" cy="48329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xmlns="" id="{811E9864-EC8B-404B-90B7-B2D58CEE3F8D}"/>
              </a:ext>
            </a:extLst>
          </p:cNvPr>
          <p:cNvGrpSpPr/>
          <p:nvPr/>
        </p:nvGrpSpPr>
        <p:grpSpPr>
          <a:xfrm>
            <a:off x="10245143" y="3060408"/>
            <a:ext cx="1648690" cy="777408"/>
            <a:chOff x="5892753" y="2363146"/>
            <a:chExt cx="1648690" cy="777408"/>
          </a:xfrm>
        </p:grpSpPr>
        <p:pic>
          <p:nvPicPr>
            <p:cNvPr id="25" name="图片 24">
              <a:extLst>
                <a:ext uri="{FF2B5EF4-FFF2-40B4-BE49-F238E27FC236}">
                  <a16:creationId xmlns:a16="http://schemas.microsoft.com/office/drawing/2014/main" xmlns="" id="{03676412-0450-424B-AA3E-4641A7C8D36C}"/>
                </a:ext>
              </a:extLst>
            </p:cNvPr>
            <p:cNvPicPr>
              <a:picLocks noChangeAspect="1"/>
            </p:cNvPicPr>
            <p:nvPr/>
          </p:nvPicPr>
          <p:blipFill>
            <a:blip r:embed="rId4"/>
            <a:stretch>
              <a:fillRect/>
            </a:stretch>
          </p:blipFill>
          <p:spPr>
            <a:xfrm>
              <a:off x="5892753" y="2363146"/>
              <a:ext cx="1648690" cy="777408"/>
            </a:xfrm>
            <a:prstGeom prst="rect">
              <a:avLst/>
            </a:prstGeom>
          </p:spPr>
        </p:pic>
        <p:sp>
          <p:nvSpPr>
            <p:cNvPr id="26" name="文本框 14">
              <a:extLst>
                <a:ext uri="{FF2B5EF4-FFF2-40B4-BE49-F238E27FC236}">
                  <a16:creationId xmlns:a16="http://schemas.microsoft.com/office/drawing/2014/main" xmlns="" id="{F3878ABC-3228-407C-8C99-443B9EEA84C8}"/>
                </a:ext>
              </a:extLst>
            </p:cNvPr>
            <p:cNvSpPr txBox="1"/>
            <p:nvPr/>
          </p:nvSpPr>
          <p:spPr>
            <a:xfrm>
              <a:off x="5912230" y="2502074"/>
              <a:ext cx="1609736" cy="584775"/>
            </a:xfrm>
            <a:prstGeom prst="rect">
              <a:avLst/>
            </a:prstGeom>
            <a:noFill/>
          </p:spPr>
          <p:txBody>
            <a:bodyPr wrap="none" rtlCol="0">
              <a:spAutoFit/>
            </a:bodyPr>
            <a:lstStyle/>
            <a:p>
              <a:pPr algn="ctr"/>
              <a:r>
                <a:rPr lang="zh-CN" altLang="en-US" sz="1600" b="1" dirty="0" smtClean="0">
                  <a:solidFill>
                    <a:srgbClr val="869BA0"/>
                  </a:solidFill>
                  <a:latin typeface="微软雅黑" panose="020B0503020204020204" pitchFamily="34" charset="-122"/>
                  <a:ea typeface="微软雅黑" panose="020B0503020204020204" pitchFamily="34" charset="-122"/>
                </a:rPr>
                <a:t>系统边界</a:t>
              </a:r>
              <a:endParaRPr lang="en-US" altLang="zh-CN" sz="1600" b="1" dirty="0" smtClean="0">
                <a:solidFill>
                  <a:srgbClr val="869BA0"/>
                </a:solidFill>
                <a:latin typeface="微软雅黑" panose="020B0503020204020204" pitchFamily="34" charset="-122"/>
                <a:ea typeface="微软雅黑" panose="020B0503020204020204" pitchFamily="34" charset="-122"/>
              </a:endParaRPr>
            </a:p>
            <a:p>
              <a:pPr algn="ctr"/>
              <a:r>
                <a:rPr lang="en-US" altLang="zh-CN" sz="1600" b="1" dirty="0" smtClean="0">
                  <a:solidFill>
                    <a:srgbClr val="869BA0"/>
                  </a:solidFill>
                  <a:latin typeface="微软雅黑" panose="020B0503020204020204" pitchFamily="34" charset="-122"/>
                  <a:ea typeface="微软雅黑" panose="020B0503020204020204" pitchFamily="34" charset="-122"/>
                </a:rPr>
                <a:t>System Scope</a:t>
              </a:r>
              <a:endParaRPr lang="zh-CN" altLang="en-US" sz="1600" b="1" dirty="0">
                <a:solidFill>
                  <a:srgbClr val="869BA0"/>
                </a:solidFill>
                <a:latin typeface="微软雅黑" panose="020B0503020204020204" pitchFamily="34" charset="-122"/>
                <a:ea typeface="微软雅黑" panose="020B0503020204020204" pitchFamily="34" charset="-122"/>
              </a:endParaRPr>
            </a:p>
          </p:txBody>
        </p:sp>
      </p:grpSp>
      <p:sp>
        <p:nvSpPr>
          <p:cNvPr id="27" name="加号 26"/>
          <p:cNvSpPr/>
          <p:nvPr/>
        </p:nvSpPr>
        <p:spPr>
          <a:xfrm>
            <a:off x="9755219" y="3207463"/>
            <a:ext cx="489924" cy="48329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33070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1039FAC5-078F-4483-A451-644903EA8FB4}" type="slidenum">
              <a:rPr lang="zh-CN" altLang="en-US"/>
              <a:pPr/>
              <a:t>50</a:t>
            </a:fld>
            <a:endParaRPr lang="zh-CN" altLang="en-US" sz="1800">
              <a:solidFill>
                <a:schemeClr val="tx1"/>
              </a:solidFill>
            </a:endParaRPr>
          </a:p>
        </p:txBody>
      </p:sp>
      <p:pic>
        <p:nvPicPr>
          <p:cNvPr id="37890"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7892"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7893" name="矩形 6"/>
          <p:cNvSpPr>
            <a:spLocks noChangeArrowheads="1"/>
          </p:cNvSpPr>
          <p:nvPr/>
        </p:nvSpPr>
        <p:spPr bwMode="auto">
          <a:xfrm>
            <a:off x="368300" y="1525588"/>
            <a:ext cx="3179763"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激活期也被称为控制焦点，代表顺序图中的对象执行一项操作的时期，是顺序图中表示时间段的符号，在这个时间段内对象将执行相应的操作。在UML中，用小矩形表示，被称为激活条或控制期，对象就是在激活条的顶部被激活的，在完成自己的工作后被去激活</a:t>
            </a: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895"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激活期</a:t>
            </a:r>
          </a:p>
        </p:txBody>
      </p:sp>
      <p:pic>
        <p:nvPicPr>
          <p:cNvPr id="37898" name="Picture 10"/>
          <p:cNvPicPr>
            <a:picLocks noChangeAspect="1" noChangeArrowheads="1"/>
          </p:cNvPicPr>
          <p:nvPr/>
        </p:nvPicPr>
        <p:blipFill>
          <a:blip r:embed="rId3">
            <a:extLst>
              <a:ext uri="{28A0092B-C50C-407E-A947-70E740481C1C}">
                <a14:useLocalDpi xmlns:a14="http://schemas.microsoft.com/office/drawing/2010/main" val="0"/>
              </a:ext>
            </a:extLst>
          </a:blip>
          <a:srcRect l="35594" t="19177" r="30177" b="47708"/>
          <a:stretch>
            <a:fillRect/>
          </a:stretch>
        </p:blipFill>
        <p:spPr bwMode="auto">
          <a:xfrm>
            <a:off x="5663407" y="3279775"/>
            <a:ext cx="4173537" cy="227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743556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32013711-E0EE-498F-9D69-A4B010C19D2C}" type="slidenum">
              <a:rPr lang="zh-CN" altLang="en-US"/>
              <a:pPr/>
              <a:t>51</a:t>
            </a:fld>
            <a:endParaRPr lang="zh-CN" altLang="en-US" sz="1800">
              <a:solidFill>
                <a:schemeClr val="tx1"/>
              </a:solidFill>
            </a:endParaRPr>
          </a:p>
        </p:txBody>
      </p:sp>
      <p:pic>
        <p:nvPicPr>
          <p:cNvPr id="38914"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8916"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8917" name="矩形 6"/>
          <p:cNvSpPr>
            <a:spLocks noChangeArrowheads="1"/>
          </p:cNvSpPr>
          <p:nvPr/>
        </p:nvSpPr>
        <p:spPr bwMode="auto">
          <a:xfrm>
            <a:off x="2540000" y="512763"/>
            <a:ext cx="8242300" cy="463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是对象之间某种形式的通信，在垂直生命线之间，用带有箭头的线并附以消息表达式方式表示。他可以激活某个操作、换气信号或导致目标对象的创建或撤销。一个对象到另一个对象的信息用跨越生命线的消息线表示。对象还可以发送消息给它自己，即消息线从自己的生命线出发又回到自己的生命线。</a:t>
            </a:r>
          </a:p>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消息类型分为三种：</a:t>
            </a:r>
          </a:p>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1、同步消息：仅当发送者要发送一个信息而且接受者已经做好接受这个消息的准备是才能传送的</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消息称为同步</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消息，即发送者和接受者同步。（带有实心箭头的实线）</a:t>
            </a:r>
          </a:p>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2、异步消息：发送者不管接受者是否做好接受准备都可以发送的消息称为异步消息。（两条线箭头的实线）</a:t>
            </a:r>
          </a:p>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3、返回消息：从过程调用返回。返回消息是可选择的，</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他依赖建模</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的具体/抽象程度，一般为了顺序图阅读方便，每个信息都有返回消息。箭头指向来源的生命线，在这条虚线上面，可以放置操作的返回值（开放箭头的虚线）</a:t>
            </a:r>
          </a:p>
          <a:p>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918"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消息</a:t>
            </a:r>
          </a:p>
        </p:txBody>
      </p:sp>
      <p:pic>
        <p:nvPicPr>
          <p:cNvPr id="389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788" y="4476750"/>
            <a:ext cx="30099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187682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灯片编号占位符 5"/>
          <p:cNvSpPr>
            <a:spLocks noGrp="1"/>
          </p:cNvSpPr>
          <p:nvPr>
            <p:ph type="sldNum" sz="quarter" idx="12"/>
          </p:nvPr>
        </p:nvSpPr>
        <p:spPr/>
        <p:txBody>
          <a:bodyPr/>
          <a:lstStyle/>
          <a:p>
            <a:fld id="{5D4E610C-7E8C-431E-9FE5-3A6CCBFC06F6}" type="slidenum">
              <a:rPr lang="zh-CN" altLang="en-US"/>
              <a:pPr/>
              <a:t>52</a:t>
            </a:fld>
            <a:endParaRPr lang="zh-CN" altLang="en-US" sz="1800">
              <a:solidFill>
                <a:schemeClr val="tx1"/>
              </a:solidFill>
            </a:endParaRPr>
          </a:p>
        </p:txBody>
      </p:sp>
      <p:pic>
        <p:nvPicPr>
          <p:cNvPr id="39938"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7"/>
          <p:cNvSpPr>
            <a:spLocks noChangeArrowheads="1"/>
          </p:cNvSpPr>
          <p:nvPr/>
        </p:nvSpPr>
        <p:spPr bwMode="auto">
          <a:xfrm>
            <a:off x="0" y="153988"/>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9940"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39941" name="矩形 6"/>
          <p:cNvSpPr>
            <a:spLocks noChangeArrowheads="1"/>
          </p:cNvSpPr>
          <p:nvPr/>
        </p:nvSpPr>
        <p:spPr bwMode="auto">
          <a:xfrm>
            <a:off x="2540000" y="512763"/>
            <a:ext cx="82423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当为对象的交互建模时，有时需要在某种条件满足时消息才会传递给对象。约束在UML图中用作控制流。一个约束只能被分配到一个单一信息。UML1.x中，为了实现约束条件，需要在消息名前加入约束条件</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，并</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放于”[ ]“中。约束条件用于描述代码中if语句结构。循环约束需要在方法名前加“*[ ]”，其中“ * ”代表循环，“[ ]”代表循环条件。在UML2.0中，这种约束被称为组合片段，这种片段有12种类型，具体描述如表所示。</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42" name="文本框 9"/>
          <p:cNvSpPr>
            <a:spLocks noChangeArrowheads="1"/>
          </p:cNvSpPr>
          <p:nvPr/>
        </p:nvSpPr>
        <p:spPr bwMode="auto">
          <a:xfrm>
            <a:off x="109538" y="512763"/>
            <a:ext cx="2430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约束</a:t>
            </a:r>
          </a:p>
        </p:txBody>
      </p:sp>
      <p:graphicFrame>
        <p:nvGraphicFramePr>
          <p:cNvPr id="39943" name="Group 7"/>
          <p:cNvGraphicFramePr>
            <a:graphicFrameLocks noGrp="1"/>
          </p:cNvGraphicFramePr>
          <p:nvPr/>
        </p:nvGraphicFramePr>
        <p:xfrm>
          <a:off x="1398588" y="2314575"/>
          <a:ext cx="10139362" cy="4440936"/>
        </p:xfrm>
        <a:graphic>
          <a:graphicData uri="http://schemas.openxmlformats.org/drawingml/2006/table">
            <a:tbl>
              <a:tblPr/>
              <a:tblGrid>
                <a:gridCol w="2132012"/>
                <a:gridCol w="8007350"/>
              </a:tblGrid>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sym typeface="等线" charset="0"/>
                        </a:rPr>
                        <a:t>片段类型</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sym typeface="等线" charset="0"/>
                        </a:rPr>
                        <a:t>片段描述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sym typeface="等线" charset="0"/>
                        </a:rPr>
                        <a:t>seq</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强迫交互按照特定的顺序执行</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81000">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alt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在一组行为中根据特定的条件选择某个交互，模型为</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if...else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opt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sym typeface="等线" charset="0"/>
                        </a:rPr>
                        <a:t>表示可选，模型为</a:t>
                      </a:r>
                      <a:r>
                        <a:rPr kumimoji="0" lang="zh-CN"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sym typeface="等线" charset="0"/>
                        </a:rPr>
                        <a:t>switch</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break</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提供了和编程语言中的</a:t>
                      </a: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break</a:t>
                      </a: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类似的机制</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par</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支持交互片段的并发执行</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strict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明确定义了一组交互片段的执行顺序</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loop</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说明交互片段会被重复执行</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region</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在组合片段中优先于其他交互片段发生的交互</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neg</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封装了一系列无效的信息，即不应该的交互</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assert</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标志了在交互片段中作为事件唯一的合法继承者的操作数</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ignore</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明确定义了交互片段不应该响应的消息</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r>
              <a:tr h="338138">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consider</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nSpc>
                          <a:spcPct val="90000"/>
                        </a:lnSpc>
                        <a:spcBef>
                          <a:spcPts val="1000"/>
                        </a:spcBef>
                        <a:defRPr sz="2400">
                          <a:solidFill>
                            <a:schemeClr val="tx1"/>
                          </a:solidFill>
                          <a:latin typeface="等线" charset="0"/>
                          <a:ea typeface="等线" charset="0"/>
                          <a:cs typeface="等线" charset="0"/>
                          <a:sym typeface="等线" charset="0"/>
                        </a:defRPr>
                      </a:lvl1pPr>
                      <a:lvl2pPr>
                        <a:lnSpc>
                          <a:spcPct val="90000"/>
                        </a:lnSpc>
                        <a:spcBef>
                          <a:spcPts val="500"/>
                        </a:spcBef>
                        <a:defRPr sz="2000">
                          <a:solidFill>
                            <a:schemeClr val="tx1"/>
                          </a:solidFill>
                          <a:latin typeface="等线" charset="0"/>
                          <a:ea typeface="等线" charset="0"/>
                          <a:cs typeface="等线" charset="0"/>
                          <a:sym typeface="等线" charset="0"/>
                        </a:defRPr>
                      </a:lvl2pPr>
                      <a:lvl3pPr>
                        <a:lnSpc>
                          <a:spcPct val="90000"/>
                        </a:lnSpc>
                        <a:spcBef>
                          <a:spcPts val="500"/>
                        </a:spcBef>
                        <a:defRPr>
                          <a:solidFill>
                            <a:schemeClr val="tx1"/>
                          </a:solidFill>
                          <a:latin typeface="等线" charset="0"/>
                          <a:ea typeface="等线" charset="0"/>
                          <a:cs typeface="等线" charset="0"/>
                          <a:sym typeface="等线" charset="0"/>
                        </a:defRPr>
                      </a:lvl3pPr>
                      <a:lvl4pPr>
                        <a:lnSpc>
                          <a:spcPct val="90000"/>
                        </a:lnSpc>
                        <a:spcBef>
                          <a:spcPts val="500"/>
                        </a:spcBef>
                        <a:defRPr sz="1600">
                          <a:solidFill>
                            <a:schemeClr val="tx1"/>
                          </a:solidFill>
                          <a:latin typeface="等线" charset="0"/>
                          <a:ea typeface="等线" charset="0"/>
                          <a:cs typeface="等线" charset="0"/>
                          <a:sym typeface="等线" charset="0"/>
                        </a:defRPr>
                      </a:lvl4pPr>
                      <a:lvl5pPr>
                        <a:lnSpc>
                          <a:spcPct val="90000"/>
                        </a:lnSpc>
                        <a:spcBef>
                          <a:spcPts val="500"/>
                        </a:spcBef>
                        <a:defRPr sz="1600">
                          <a:solidFill>
                            <a:schemeClr val="tx1"/>
                          </a:solidFill>
                          <a:latin typeface="等线" charset="0"/>
                          <a:ea typeface="等线" charset="0"/>
                          <a:cs typeface="等线" charset="0"/>
                          <a:sym typeface="等线" charset="0"/>
                        </a:defRPr>
                      </a:lvl5pPr>
                      <a:lvl6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6pPr>
                      <a:lvl7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7pPr>
                      <a:lvl8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8pPr>
                      <a:lvl9pPr fontAlgn="base">
                        <a:lnSpc>
                          <a:spcPct val="90000"/>
                        </a:lnSpc>
                        <a:spcBef>
                          <a:spcPts val="500"/>
                        </a:spcBef>
                        <a:spcAft>
                          <a:spcPct val="0"/>
                        </a:spcAft>
                        <a:buFont typeface="Arial" panose="020B0604020202020204" pitchFamily="34" charset="0"/>
                        <a:defRPr sz="1600">
                          <a:solidFill>
                            <a:schemeClr val="tx1"/>
                          </a:solidFill>
                          <a:latin typeface="等线" charset="0"/>
                          <a:ea typeface="等线" charset="0"/>
                          <a:cs typeface="等线" charset="0"/>
                          <a:sym typeface="等线" charset="0"/>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pPr>
                      <a:r>
                        <a:rPr kumimoji="0" 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等线" charset="0"/>
                        </a:rPr>
                        <a:t>明确表示了应该被处理的消息</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16508412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5"/>
          <p:cNvSpPr>
            <a:spLocks noGrp="1"/>
          </p:cNvSpPr>
          <p:nvPr>
            <p:ph type="sldNum" sz="quarter" idx="12"/>
          </p:nvPr>
        </p:nvSpPr>
        <p:spPr/>
        <p:txBody>
          <a:bodyPr/>
          <a:lstStyle/>
          <a:p>
            <a:fld id="{6983D567-A686-46E9-8221-B33B36C27B89}" type="slidenum">
              <a:rPr lang="zh-CN" altLang="en-US"/>
              <a:pPr/>
              <a:t>53</a:t>
            </a:fld>
            <a:endParaRPr lang="zh-CN" altLang="en-US" sz="1800">
              <a:solidFill>
                <a:schemeClr val="tx1"/>
              </a:solidFill>
            </a:endParaRPr>
          </a:p>
        </p:txBody>
      </p:sp>
      <p:pic>
        <p:nvPicPr>
          <p:cNvPr id="40962"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矩形 7"/>
          <p:cNvSpPr>
            <a:spLocks noChangeArrowheads="1"/>
          </p:cNvSpPr>
          <p:nvPr/>
        </p:nvSpPr>
        <p:spPr bwMode="auto">
          <a:xfrm>
            <a:off x="0" y="0"/>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0964"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pic>
        <p:nvPicPr>
          <p:cNvPr id="40965" name="图片 2" descr="图片包含 定居者, 信封&#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475" y="4467225"/>
            <a:ext cx="196215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6" name="组合 3"/>
          <p:cNvGrpSpPr>
            <a:grpSpLocks/>
          </p:cNvGrpSpPr>
          <p:nvPr/>
        </p:nvGrpSpPr>
        <p:grpSpPr bwMode="auto">
          <a:xfrm>
            <a:off x="3848100" y="3141663"/>
            <a:ext cx="1649413" cy="855662"/>
            <a:chOff x="0" y="0"/>
            <a:chExt cx="1648690" cy="854663"/>
          </a:xfrm>
        </p:grpSpPr>
        <p:pic>
          <p:nvPicPr>
            <p:cNvPr id="4096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文本框 5"/>
            <p:cNvSpPr>
              <a:spLocks noChangeArrowheads="1"/>
            </p:cNvSpPr>
            <p:nvPr/>
          </p:nvSpPr>
          <p:spPr bwMode="auto">
            <a:xfrm>
              <a:off x="489924" y="0"/>
              <a:ext cx="5325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400" b="1" dirty="0">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4400" b="1" dirty="0">
                <a:solidFill>
                  <a:srgbClr val="869BA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0969" name="组合 6"/>
          <p:cNvGrpSpPr>
            <a:grpSpLocks/>
          </p:cNvGrpSpPr>
          <p:nvPr/>
        </p:nvGrpSpPr>
        <p:grpSpPr bwMode="auto">
          <a:xfrm>
            <a:off x="5970588" y="742950"/>
            <a:ext cx="1649412" cy="854075"/>
            <a:chOff x="0" y="0"/>
            <a:chExt cx="1648690" cy="854663"/>
          </a:xfrm>
        </p:grpSpPr>
        <p:pic>
          <p:nvPicPr>
            <p:cNvPr id="4097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1" name="文本框 8"/>
            <p:cNvSpPr>
              <a:spLocks noChangeArrowheads="1"/>
            </p:cNvSpPr>
            <p:nvPr/>
          </p:nvSpPr>
          <p:spPr bwMode="auto">
            <a:xfrm>
              <a:off x="489924" y="0"/>
              <a:ext cx="5325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400" b="1" dirty="0">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4</a:t>
              </a:r>
            </a:p>
          </p:txBody>
        </p:sp>
      </p:grpSp>
      <p:grpSp>
        <p:nvGrpSpPr>
          <p:cNvPr id="40972" name="组合 9"/>
          <p:cNvGrpSpPr>
            <a:grpSpLocks/>
          </p:cNvGrpSpPr>
          <p:nvPr/>
        </p:nvGrpSpPr>
        <p:grpSpPr bwMode="auto">
          <a:xfrm>
            <a:off x="6007100" y="3178175"/>
            <a:ext cx="1647825" cy="854075"/>
            <a:chOff x="0" y="0"/>
            <a:chExt cx="1648690" cy="854663"/>
          </a:xfrm>
        </p:grpSpPr>
        <p:pic>
          <p:nvPicPr>
            <p:cNvPr id="40973"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文本框 11"/>
            <p:cNvSpPr>
              <a:spLocks noChangeArrowheads="1"/>
            </p:cNvSpPr>
            <p:nvPr/>
          </p:nvSpPr>
          <p:spPr bwMode="auto">
            <a:xfrm>
              <a:off x="489924" y="0"/>
              <a:ext cx="5325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6</a:t>
              </a:r>
            </a:p>
          </p:txBody>
        </p:sp>
      </p:grpSp>
      <p:sp>
        <p:nvSpPr>
          <p:cNvPr id="40975" name="矩形 12"/>
          <p:cNvSpPr>
            <a:spLocks noChangeArrowheads="1"/>
          </p:cNvSpPr>
          <p:nvPr/>
        </p:nvSpPr>
        <p:spPr bwMode="auto">
          <a:xfrm>
            <a:off x="7723188" y="917575"/>
            <a:ext cx="37893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从引发某个交互的信息开始，在生命线之间按从上向下的顺序画出随后的信息</a:t>
            </a:r>
          </a:p>
        </p:txBody>
      </p:sp>
      <p:sp>
        <p:nvSpPr>
          <p:cNvPr id="40976" name="矩形 13"/>
          <p:cNvSpPr>
            <a:spLocks noChangeArrowheads="1"/>
          </p:cNvSpPr>
          <p:nvPr/>
        </p:nvSpPr>
        <p:spPr bwMode="auto">
          <a:xfrm>
            <a:off x="182563" y="1846263"/>
            <a:ext cx="37893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设置交互语境，这些语境可以是系统、子系统、操作、类、用例和协作的一个脚本</a:t>
            </a:r>
            <a:endParaRPr lang="zh-CN" altLang="en-US"/>
          </a:p>
        </p:txBody>
      </p:sp>
      <p:sp>
        <p:nvSpPr>
          <p:cNvPr id="40977" name="矩形 14"/>
          <p:cNvSpPr>
            <a:spLocks noChangeArrowheads="1"/>
          </p:cNvSpPr>
          <p:nvPr/>
        </p:nvSpPr>
        <p:spPr bwMode="auto">
          <a:xfrm>
            <a:off x="7935913" y="3200400"/>
            <a:ext cx="37893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如果需要设置时间或空间约束，可以为每个消息附上合适的约束</a:t>
            </a:r>
            <a:endParaRPr lang="zh-CN" altLang="en-US"/>
          </a:p>
        </p:txBody>
      </p:sp>
      <p:grpSp>
        <p:nvGrpSpPr>
          <p:cNvPr id="40978" name="组合 6"/>
          <p:cNvGrpSpPr>
            <a:grpSpLocks/>
          </p:cNvGrpSpPr>
          <p:nvPr/>
        </p:nvGrpSpPr>
        <p:grpSpPr bwMode="auto">
          <a:xfrm>
            <a:off x="3840163" y="1882775"/>
            <a:ext cx="1649412" cy="854075"/>
            <a:chOff x="0" y="0"/>
            <a:chExt cx="1648690" cy="854663"/>
          </a:xfrm>
        </p:grpSpPr>
        <p:pic>
          <p:nvPicPr>
            <p:cNvPr id="40979"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0" name="文本框 8"/>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1</a:t>
              </a:r>
            </a:p>
          </p:txBody>
        </p:sp>
      </p:grpSp>
      <p:grpSp>
        <p:nvGrpSpPr>
          <p:cNvPr id="40981" name="组合 3"/>
          <p:cNvGrpSpPr>
            <a:grpSpLocks/>
          </p:cNvGrpSpPr>
          <p:nvPr/>
        </p:nvGrpSpPr>
        <p:grpSpPr bwMode="auto">
          <a:xfrm>
            <a:off x="5991225" y="1870075"/>
            <a:ext cx="1649413" cy="855663"/>
            <a:chOff x="0" y="0"/>
            <a:chExt cx="1648690" cy="854663"/>
          </a:xfrm>
        </p:grpSpPr>
        <p:pic>
          <p:nvPicPr>
            <p:cNvPr id="40982"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3" name="文本框 5"/>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5</a:t>
              </a:r>
            </a:p>
          </p:txBody>
        </p:sp>
      </p:grpSp>
      <p:grpSp>
        <p:nvGrpSpPr>
          <p:cNvPr id="40984" name="组合 3"/>
          <p:cNvGrpSpPr>
            <a:grpSpLocks/>
          </p:cNvGrpSpPr>
          <p:nvPr/>
        </p:nvGrpSpPr>
        <p:grpSpPr bwMode="auto">
          <a:xfrm>
            <a:off x="3252788" y="4494213"/>
            <a:ext cx="1647825" cy="854075"/>
            <a:chOff x="0" y="0"/>
            <a:chExt cx="1648690" cy="854663"/>
          </a:xfrm>
        </p:grpSpPr>
        <p:pic>
          <p:nvPicPr>
            <p:cNvPr id="4098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6" name="文本框 5"/>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3</a:t>
              </a:r>
            </a:p>
          </p:txBody>
        </p:sp>
      </p:grpSp>
      <p:grpSp>
        <p:nvGrpSpPr>
          <p:cNvPr id="40987" name="组合 3"/>
          <p:cNvGrpSpPr>
            <a:grpSpLocks/>
          </p:cNvGrpSpPr>
          <p:nvPr/>
        </p:nvGrpSpPr>
        <p:grpSpPr bwMode="auto">
          <a:xfrm>
            <a:off x="6838950" y="4405313"/>
            <a:ext cx="1647825" cy="855662"/>
            <a:chOff x="0" y="0"/>
            <a:chExt cx="1648690" cy="854663"/>
          </a:xfrm>
        </p:grpSpPr>
        <p:pic>
          <p:nvPicPr>
            <p:cNvPr id="40988"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255"/>
              <a:ext cx="1648690" cy="777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9" name="文本框 5"/>
            <p:cNvSpPr>
              <a:spLocks noChangeArrowheads="1"/>
            </p:cNvSpPr>
            <p:nvPr/>
          </p:nvSpPr>
          <p:spPr bwMode="auto">
            <a:xfrm>
              <a:off x="489924" y="0"/>
              <a:ext cx="53251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400" b="1">
                  <a:solidFill>
                    <a:srgbClr val="869BA0"/>
                  </a:solidFill>
                  <a:latin typeface="微软雅黑" panose="020B0503020204020204" pitchFamily="34" charset="-122"/>
                  <a:ea typeface="微软雅黑" panose="020B0503020204020204" pitchFamily="34" charset="-122"/>
                  <a:sym typeface="微软雅黑" panose="020B0503020204020204" pitchFamily="34" charset="-122"/>
                </a:rPr>
                <a:t>7</a:t>
              </a:r>
            </a:p>
          </p:txBody>
        </p:sp>
      </p:grpSp>
      <p:sp>
        <p:nvSpPr>
          <p:cNvPr id="40990" name="文本框 9"/>
          <p:cNvSpPr>
            <a:spLocks noChangeArrowheads="1"/>
          </p:cNvSpPr>
          <p:nvPr/>
        </p:nvSpPr>
        <p:spPr bwMode="auto">
          <a:xfrm>
            <a:off x="92075" y="368300"/>
            <a:ext cx="6332538"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顺序图的建模---遵循对策</a:t>
            </a:r>
          </a:p>
        </p:txBody>
      </p:sp>
      <p:sp>
        <p:nvSpPr>
          <p:cNvPr id="40991" name="矩形 12"/>
          <p:cNvSpPr>
            <a:spLocks noChangeArrowheads="1"/>
          </p:cNvSpPr>
          <p:nvPr/>
        </p:nvSpPr>
        <p:spPr bwMode="auto">
          <a:xfrm>
            <a:off x="7831138" y="2085975"/>
            <a:ext cx="3789362"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设置对象的激活期，这可以可视化实际计算发生的时间点、可视化消息嵌套等</a:t>
            </a:r>
            <a:endParaRPr lang="zh-CN" altLang="en-US"/>
          </a:p>
        </p:txBody>
      </p:sp>
      <p:sp>
        <p:nvSpPr>
          <p:cNvPr id="40992" name="矩形 12"/>
          <p:cNvSpPr>
            <a:spLocks noChangeArrowheads="1"/>
          </p:cNvSpPr>
          <p:nvPr/>
        </p:nvSpPr>
        <p:spPr bwMode="auto">
          <a:xfrm>
            <a:off x="201613" y="3233738"/>
            <a:ext cx="378936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通过识别对象在交互中扮演的角色，根据对象的重要性，将其按从左向右的方向放置在顺序图中</a:t>
            </a:r>
          </a:p>
        </p:txBody>
      </p:sp>
      <p:sp>
        <p:nvSpPr>
          <p:cNvPr id="40993" name="矩形 12"/>
          <p:cNvSpPr>
            <a:spLocks noChangeArrowheads="1"/>
          </p:cNvSpPr>
          <p:nvPr/>
        </p:nvSpPr>
        <p:spPr bwMode="auto">
          <a:xfrm>
            <a:off x="8612188" y="4487863"/>
            <a:ext cx="35210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给控制流的俄每个消息附上前置或后置条件，这可以更详细地说明这个控制流</a:t>
            </a:r>
            <a:endParaRPr lang="zh-CN" altLang="en-US"/>
          </a:p>
        </p:txBody>
      </p:sp>
      <p:sp>
        <p:nvSpPr>
          <p:cNvPr id="40994" name="矩形 12"/>
          <p:cNvSpPr>
            <a:spLocks noChangeArrowheads="1"/>
          </p:cNvSpPr>
          <p:nvPr/>
        </p:nvSpPr>
        <p:spPr bwMode="auto">
          <a:xfrm>
            <a:off x="192088" y="4527550"/>
            <a:ext cx="306863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设置每个对象的生命线。一般情况下，对象存在于交互的整个过程，但它可以在交互过程中创建和撤销</a:t>
            </a:r>
          </a:p>
        </p:txBody>
      </p:sp>
    </p:spTree>
    <p:extLst>
      <p:ext uri="{BB962C8B-B14F-4D97-AF65-F5344CB8AC3E}">
        <p14:creationId xmlns:p14="http://schemas.microsoft.com/office/powerpoint/2010/main" val="35804189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40965"/>
                                        </p:tgtEl>
                                        <p:attrNameLst>
                                          <p:attrName>style.visibility</p:attrName>
                                        </p:attrNameLst>
                                      </p:cBhvr>
                                      <p:to>
                                        <p:strVal val="visible"/>
                                      </p:to>
                                    </p:set>
                                    <p:anim calcmode="lin" valueType="num">
                                      <p:cBhvr>
                                        <p:cTn id="7" dur="700" fill="hold"/>
                                        <p:tgtEl>
                                          <p:spTgt spid="40965"/>
                                        </p:tgtEl>
                                        <p:attrNameLst>
                                          <p:attrName>ppt_x</p:attrName>
                                        </p:attrNameLst>
                                      </p:cBhvr>
                                      <p:tavLst>
                                        <p:tav tm="0">
                                          <p:val>
                                            <p:strVal val="#ppt_x"/>
                                          </p:val>
                                        </p:tav>
                                        <p:tav tm="100000">
                                          <p:val>
                                            <p:strVal val="#ppt_x"/>
                                          </p:val>
                                        </p:tav>
                                      </p:tavLst>
                                    </p:anim>
                                    <p:anim calcmode="lin" valueType="num">
                                      <p:cBhvr>
                                        <p:cTn id="8" dur="700" fill="hold"/>
                                        <p:tgtEl>
                                          <p:spTgt spid="40965"/>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700"/>
                            </p:stCondLst>
                            <p:childTnLst>
                              <p:par>
                                <p:cTn id="10" presetID="42" presetClass="entr" presetSubtype="0" fill="hold" nodeType="afterEffect">
                                  <p:stCondLst>
                                    <p:cond delay="0"/>
                                  </p:stCondLst>
                                  <p:childTnLst>
                                    <p:set>
                                      <p:cBhvr>
                                        <p:cTn id="11" dur="1" fill="hold">
                                          <p:stCondLst>
                                            <p:cond delay="0"/>
                                          </p:stCondLst>
                                        </p:cTn>
                                        <p:tgtEl>
                                          <p:spTgt spid="40972"/>
                                        </p:tgtEl>
                                        <p:attrNameLst>
                                          <p:attrName>style.visibility</p:attrName>
                                        </p:attrNameLst>
                                      </p:cBhvr>
                                      <p:to>
                                        <p:strVal val="visible"/>
                                      </p:to>
                                    </p:set>
                                    <p:animEffect>
                                      <p:cBhvr>
                                        <p:cTn id="12" dur="1000"/>
                                        <p:tgtEl>
                                          <p:spTgt spid="40972"/>
                                        </p:tgtEl>
                                      </p:cBhvr>
                                    </p:animEffect>
                                    <p:anim calcmode="lin" valueType="num">
                                      <p:cBhvr>
                                        <p:cTn id="13" dur="1000" fill="hold"/>
                                        <p:tgtEl>
                                          <p:spTgt spid="40972"/>
                                        </p:tgtEl>
                                        <p:attrNameLst>
                                          <p:attrName>ppt_x</p:attrName>
                                        </p:attrNameLst>
                                      </p:cBhvr>
                                      <p:tavLst>
                                        <p:tav tm="0">
                                          <p:val>
                                            <p:strVal val="#ppt_x"/>
                                          </p:val>
                                        </p:tav>
                                        <p:tav tm="100000">
                                          <p:val>
                                            <p:strVal val="#ppt_x"/>
                                          </p:val>
                                        </p:tav>
                                      </p:tavLst>
                                    </p:anim>
                                    <p:anim calcmode="lin" valueType="num">
                                      <p:cBhvr>
                                        <p:cTn id="14" dur="1000" fill="hold"/>
                                        <p:tgtEl>
                                          <p:spTgt spid="4097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66"/>
                                        </p:tgtEl>
                                        <p:attrNameLst>
                                          <p:attrName>style.visibility</p:attrName>
                                        </p:attrNameLst>
                                      </p:cBhvr>
                                      <p:to>
                                        <p:strVal val="visible"/>
                                      </p:to>
                                    </p:set>
                                    <p:animEffect>
                                      <p:cBhvr>
                                        <p:cTn id="17" dur="1000"/>
                                        <p:tgtEl>
                                          <p:spTgt spid="40966"/>
                                        </p:tgtEl>
                                      </p:cBhvr>
                                    </p:animEffect>
                                    <p:anim calcmode="lin" valueType="num">
                                      <p:cBhvr>
                                        <p:cTn id="18" dur="1000" fill="hold"/>
                                        <p:tgtEl>
                                          <p:spTgt spid="40966"/>
                                        </p:tgtEl>
                                        <p:attrNameLst>
                                          <p:attrName>ppt_x</p:attrName>
                                        </p:attrNameLst>
                                      </p:cBhvr>
                                      <p:tavLst>
                                        <p:tav tm="0">
                                          <p:val>
                                            <p:strVal val="#ppt_x"/>
                                          </p:val>
                                        </p:tav>
                                        <p:tav tm="100000">
                                          <p:val>
                                            <p:strVal val="#ppt_x"/>
                                          </p:val>
                                        </p:tav>
                                      </p:tavLst>
                                    </p:anim>
                                    <p:anim calcmode="lin" valueType="num">
                                      <p:cBhvr>
                                        <p:cTn id="19" dur="1000" fill="hold"/>
                                        <p:tgtEl>
                                          <p:spTgt spid="409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969"/>
                                        </p:tgtEl>
                                        <p:attrNameLst>
                                          <p:attrName>style.visibility</p:attrName>
                                        </p:attrNameLst>
                                      </p:cBhvr>
                                      <p:to>
                                        <p:strVal val="visible"/>
                                      </p:to>
                                    </p:set>
                                    <p:animEffect>
                                      <p:cBhvr>
                                        <p:cTn id="22" dur="1000"/>
                                        <p:tgtEl>
                                          <p:spTgt spid="40969"/>
                                        </p:tgtEl>
                                      </p:cBhvr>
                                    </p:animEffect>
                                    <p:anim calcmode="lin" valueType="num">
                                      <p:cBhvr>
                                        <p:cTn id="23" dur="1000" fill="hold"/>
                                        <p:tgtEl>
                                          <p:spTgt spid="40969"/>
                                        </p:tgtEl>
                                        <p:attrNameLst>
                                          <p:attrName>ppt_x</p:attrName>
                                        </p:attrNameLst>
                                      </p:cBhvr>
                                      <p:tavLst>
                                        <p:tav tm="0">
                                          <p:val>
                                            <p:strVal val="#ppt_x"/>
                                          </p:val>
                                        </p:tav>
                                        <p:tav tm="100000">
                                          <p:val>
                                            <p:strVal val="#ppt_x"/>
                                          </p:val>
                                        </p:tav>
                                      </p:tavLst>
                                    </p:anim>
                                    <p:anim calcmode="lin" valueType="num">
                                      <p:cBhvr>
                                        <p:cTn id="24" dur="1000" fill="hold"/>
                                        <p:tgtEl>
                                          <p:spTgt spid="4096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0981"/>
                                        </p:tgtEl>
                                        <p:attrNameLst>
                                          <p:attrName>style.visibility</p:attrName>
                                        </p:attrNameLst>
                                      </p:cBhvr>
                                      <p:to>
                                        <p:strVal val="visible"/>
                                      </p:to>
                                    </p:set>
                                    <p:animEffect>
                                      <p:cBhvr>
                                        <p:cTn id="27" dur="1000"/>
                                        <p:tgtEl>
                                          <p:spTgt spid="40981"/>
                                        </p:tgtEl>
                                      </p:cBhvr>
                                    </p:animEffect>
                                    <p:anim calcmode="lin" valueType="num">
                                      <p:cBhvr>
                                        <p:cTn id="28" dur="1000" fill="hold"/>
                                        <p:tgtEl>
                                          <p:spTgt spid="40981"/>
                                        </p:tgtEl>
                                        <p:attrNameLst>
                                          <p:attrName>ppt_x</p:attrName>
                                        </p:attrNameLst>
                                      </p:cBhvr>
                                      <p:tavLst>
                                        <p:tav tm="0">
                                          <p:val>
                                            <p:strVal val="#ppt_x"/>
                                          </p:val>
                                        </p:tav>
                                        <p:tav tm="100000">
                                          <p:val>
                                            <p:strVal val="#ppt_x"/>
                                          </p:val>
                                        </p:tav>
                                      </p:tavLst>
                                    </p:anim>
                                    <p:anim calcmode="lin" valueType="num">
                                      <p:cBhvr>
                                        <p:cTn id="29" dur="1000" fill="hold"/>
                                        <p:tgtEl>
                                          <p:spTgt spid="4098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987"/>
                                        </p:tgtEl>
                                        <p:attrNameLst>
                                          <p:attrName>style.visibility</p:attrName>
                                        </p:attrNameLst>
                                      </p:cBhvr>
                                      <p:to>
                                        <p:strVal val="visible"/>
                                      </p:to>
                                    </p:set>
                                    <p:animEffect>
                                      <p:cBhvr>
                                        <p:cTn id="32" dur="1000"/>
                                        <p:tgtEl>
                                          <p:spTgt spid="40987"/>
                                        </p:tgtEl>
                                      </p:cBhvr>
                                    </p:animEffect>
                                    <p:anim calcmode="lin" valueType="num">
                                      <p:cBhvr>
                                        <p:cTn id="33" dur="1000" fill="hold"/>
                                        <p:tgtEl>
                                          <p:spTgt spid="40987"/>
                                        </p:tgtEl>
                                        <p:attrNameLst>
                                          <p:attrName>ppt_x</p:attrName>
                                        </p:attrNameLst>
                                      </p:cBhvr>
                                      <p:tavLst>
                                        <p:tav tm="0">
                                          <p:val>
                                            <p:strVal val="#ppt_x"/>
                                          </p:val>
                                        </p:tav>
                                        <p:tav tm="100000">
                                          <p:val>
                                            <p:strVal val="#ppt_x"/>
                                          </p:val>
                                        </p:tav>
                                      </p:tavLst>
                                    </p:anim>
                                    <p:anim calcmode="lin" valueType="num">
                                      <p:cBhvr>
                                        <p:cTn id="34" dur="1000" fill="hold"/>
                                        <p:tgtEl>
                                          <p:spTgt spid="4098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0984"/>
                                        </p:tgtEl>
                                        <p:attrNameLst>
                                          <p:attrName>style.visibility</p:attrName>
                                        </p:attrNameLst>
                                      </p:cBhvr>
                                      <p:to>
                                        <p:strVal val="visible"/>
                                      </p:to>
                                    </p:set>
                                    <p:animEffect>
                                      <p:cBhvr>
                                        <p:cTn id="37" dur="1000"/>
                                        <p:tgtEl>
                                          <p:spTgt spid="40984"/>
                                        </p:tgtEl>
                                      </p:cBhvr>
                                    </p:animEffect>
                                    <p:anim calcmode="lin" valueType="num">
                                      <p:cBhvr>
                                        <p:cTn id="38" dur="1000" fill="hold"/>
                                        <p:tgtEl>
                                          <p:spTgt spid="40984"/>
                                        </p:tgtEl>
                                        <p:attrNameLst>
                                          <p:attrName>ppt_x</p:attrName>
                                        </p:attrNameLst>
                                      </p:cBhvr>
                                      <p:tavLst>
                                        <p:tav tm="0">
                                          <p:val>
                                            <p:strVal val="#ppt_x"/>
                                          </p:val>
                                        </p:tav>
                                        <p:tav tm="100000">
                                          <p:val>
                                            <p:strVal val="#ppt_x"/>
                                          </p:val>
                                        </p:tav>
                                      </p:tavLst>
                                    </p:anim>
                                    <p:anim calcmode="lin" valueType="num">
                                      <p:cBhvr>
                                        <p:cTn id="39" dur="1000" fill="hold"/>
                                        <p:tgtEl>
                                          <p:spTgt spid="4098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0978"/>
                                        </p:tgtEl>
                                        <p:attrNameLst>
                                          <p:attrName>style.visibility</p:attrName>
                                        </p:attrNameLst>
                                      </p:cBhvr>
                                      <p:to>
                                        <p:strVal val="visible"/>
                                      </p:to>
                                    </p:set>
                                    <p:animEffect>
                                      <p:cBhvr>
                                        <p:cTn id="42" dur="1000"/>
                                        <p:tgtEl>
                                          <p:spTgt spid="40978"/>
                                        </p:tgtEl>
                                      </p:cBhvr>
                                    </p:animEffect>
                                    <p:anim calcmode="lin" valueType="num">
                                      <p:cBhvr>
                                        <p:cTn id="43" dur="1000" fill="hold"/>
                                        <p:tgtEl>
                                          <p:spTgt spid="40978"/>
                                        </p:tgtEl>
                                        <p:attrNameLst>
                                          <p:attrName>ppt_x</p:attrName>
                                        </p:attrNameLst>
                                      </p:cBhvr>
                                      <p:tavLst>
                                        <p:tav tm="0">
                                          <p:val>
                                            <p:strVal val="#ppt_x"/>
                                          </p:val>
                                        </p:tav>
                                        <p:tav tm="100000">
                                          <p:val>
                                            <p:strVal val="#ppt_x"/>
                                          </p:val>
                                        </p:tav>
                                      </p:tavLst>
                                    </p:anim>
                                    <p:anim calcmode="lin" valueType="num">
                                      <p:cBhvr>
                                        <p:cTn id="44" dur="1000" fill="hold"/>
                                        <p:tgtEl>
                                          <p:spTgt spid="40978"/>
                                        </p:tgtEl>
                                        <p:attrNameLst>
                                          <p:attrName>ppt_y</p:attrName>
                                        </p:attrNameLst>
                                      </p:cBhvr>
                                      <p:tavLst>
                                        <p:tav tm="0">
                                          <p:val>
                                            <p:strVal val="#ppt_y+.1"/>
                                          </p:val>
                                        </p:tav>
                                        <p:tav tm="100000">
                                          <p:val>
                                            <p:strVal val="#ppt_y"/>
                                          </p:val>
                                        </p:tav>
                                      </p:tavLst>
                                    </p:anim>
                                  </p:childTnLst>
                                </p:cTn>
                              </p:par>
                            </p:childTnLst>
                          </p:cTn>
                        </p:par>
                        <p:par>
                          <p:cTn id="45" fill="hold" nodeType="withGroup">
                            <p:stCondLst>
                              <p:cond delay="1700"/>
                            </p:stCondLst>
                            <p:childTnLst>
                              <p:par>
                                <p:cTn id="46" presetID="10" presetClass="entr" presetSubtype="0" fill="hold" grpId="0" nodeType="afterEffect">
                                  <p:stCondLst>
                                    <p:cond delay="0"/>
                                  </p:stCondLst>
                                  <p:childTnLst>
                                    <p:set>
                                      <p:cBhvr>
                                        <p:cTn id="47" dur="1" fill="hold">
                                          <p:stCondLst>
                                            <p:cond delay="0"/>
                                          </p:stCondLst>
                                        </p:cTn>
                                        <p:tgtEl>
                                          <p:spTgt spid="40976"/>
                                        </p:tgtEl>
                                        <p:attrNameLst>
                                          <p:attrName>style.visibility</p:attrName>
                                        </p:attrNameLst>
                                      </p:cBhvr>
                                      <p:to>
                                        <p:strVal val="visible"/>
                                      </p:to>
                                    </p:set>
                                    <p:anim calcmode="lin" valueType="num">
                                      <p:cBhvr>
                                        <p:cTn id="48" dur="1000" fill="hold"/>
                                        <p:tgtEl>
                                          <p:spTgt spid="40976"/>
                                        </p:tgtEl>
                                        <p:attrNameLst>
                                          <p:attrName>ppt_w</p:attrName>
                                        </p:attrNameLst>
                                      </p:cBhvr>
                                      <p:tavLst>
                                        <p:tav tm="0">
                                          <p:val>
                                            <p:fltVal val="0"/>
                                          </p:val>
                                        </p:tav>
                                        <p:tav tm="100000">
                                          <p:val>
                                            <p:strVal val="#ppt_w"/>
                                          </p:val>
                                        </p:tav>
                                      </p:tavLst>
                                    </p:anim>
                                    <p:anim calcmode="lin" valueType="num">
                                      <p:cBhvr>
                                        <p:cTn id="49" dur="1000" fill="hold"/>
                                        <p:tgtEl>
                                          <p:spTgt spid="40976"/>
                                        </p:tgtEl>
                                        <p:attrNameLst>
                                          <p:attrName>ppt_h</p:attrName>
                                        </p:attrNameLst>
                                      </p:cBhvr>
                                      <p:tavLst>
                                        <p:tav tm="0">
                                          <p:val>
                                            <p:fltVal val="0"/>
                                          </p:val>
                                        </p:tav>
                                        <p:tav tm="100000">
                                          <p:val>
                                            <p:strVal val="#ppt_h"/>
                                          </p:val>
                                        </p:tav>
                                      </p:tavLst>
                                    </p:anim>
                                    <p:animEffect>
                                      <p:cBhvr>
                                        <p:cTn id="50" dur="1000"/>
                                        <p:tgtEl>
                                          <p:spTgt spid="4097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975"/>
                                        </p:tgtEl>
                                        <p:attrNameLst>
                                          <p:attrName>style.visibility</p:attrName>
                                        </p:attrNameLst>
                                      </p:cBhvr>
                                      <p:to>
                                        <p:strVal val="visible"/>
                                      </p:to>
                                    </p:set>
                                    <p:anim calcmode="lin" valueType="num">
                                      <p:cBhvr>
                                        <p:cTn id="53" dur="1000" fill="hold"/>
                                        <p:tgtEl>
                                          <p:spTgt spid="40975"/>
                                        </p:tgtEl>
                                        <p:attrNameLst>
                                          <p:attrName>ppt_w</p:attrName>
                                        </p:attrNameLst>
                                      </p:cBhvr>
                                      <p:tavLst>
                                        <p:tav tm="0">
                                          <p:val>
                                            <p:fltVal val="0"/>
                                          </p:val>
                                        </p:tav>
                                        <p:tav tm="100000">
                                          <p:val>
                                            <p:strVal val="#ppt_w"/>
                                          </p:val>
                                        </p:tav>
                                      </p:tavLst>
                                    </p:anim>
                                    <p:anim calcmode="lin" valueType="num">
                                      <p:cBhvr>
                                        <p:cTn id="54" dur="1000" fill="hold"/>
                                        <p:tgtEl>
                                          <p:spTgt spid="40975"/>
                                        </p:tgtEl>
                                        <p:attrNameLst>
                                          <p:attrName>ppt_h</p:attrName>
                                        </p:attrNameLst>
                                      </p:cBhvr>
                                      <p:tavLst>
                                        <p:tav tm="0">
                                          <p:val>
                                            <p:fltVal val="0"/>
                                          </p:val>
                                        </p:tav>
                                        <p:tav tm="100000">
                                          <p:val>
                                            <p:strVal val="#ppt_h"/>
                                          </p:val>
                                        </p:tav>
                                      </p:tavLst>
                                    </p:anim>
                                    <p:animEffect>
                                      <p:cBhvr>
                                        <p:cTn id="55" dur="1000"/>
                                        <p:tgtEl>
                                          <p:spTgt spid="409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977"/>
                                        </p:tgtEl>
                                        <p:attrNameLst>
                                          <p:attrName>style.visibility</p:attrName>
                                        </p:attrNameLst>
                                      </p:cBhvr>
                                      <p:to>
                                        <p:strVal val="visible"/>
                                      </p:to>
                                    </p:set>
                                    <p:anim calcmode="lin" valueType="num">
                                      <p:cBhvr>
                                        <p:cTn id="58" dur="1000" fill="hold"/>
                                        <p:tgtEl>
                                          <p:spTgt spid="40977"/>
                                        </p:tgtEl>
                                        <p:attrNameLst>
                                          <p:attrName>ppt_w</p:attrName>
                                        </p:attrNameLst>
                                      </p:cBhvr>
                                      <p:tavLst>
                                        <p:tav tm="0">
                                          <p:val>
                                            <p:fltVal val="0"/>
                                          </p:val>
                                        </p:tav>
                                        <p:tav tm="100000">
                                          <p:val>
                                            <p:strVal val="#ppt_w"/>
                                          </p:val>
                                        </p:tav>
                                      </p:tavLst>
                                    </p:anim>
                                    <p:anim calcmode="lin" valueType="num">
                                      <p:cBhvr>
                                        <p:cTn id="59" dur="1000" fill="hold"/>
                                        <p:tgtEl>
                                          <p:spTgt spid="40977"/>
                                        </p:tgtEl>
                                        <p:attrNameLst>
                                          <p:attrName>ppt_h</p:attrName>
                                        </p:attrNameLst>
                                      </p:cBhvr>
                                      <p:tavLst>
                                        <p:tav tm="0">
                                          <p:val>
                                            <p:fltVal val="0"/>
                                          </p:val>
                                        </p:tav>
                                        <p:tav tm="100000">
                                          <p:val>
                                            <p:strVal val="#ppt_h"/>
                                          </p:val>
                                        </p:tav>
                                      </p:tavLst>
                                    </p:anim>
                                    <p:animEffect>
                                      <p:cBhvr>
                                        <p:cTn id="60" dur="1000"/>
                                        <p:tgtEl>
                                          <p:spTgt spid="4097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991"/>
                                        </p:tgtEl>
                                        <p:attrNameLst>
                                          <p:attrName>style.visibility</p:attrName>
                                        </p:attrNameLst>
                                      </p:cBhvr>
                                      <p:to>
                                        <p:strVal val="visible"/>
                                      </p:to>
                                    </p:set>
                                    <p:anim calcmode="lin" valueType="num">
                                      <p:cBhvr>
                                        <p:cTn id="63" dur="1000" fill="hold"/>
                                        <p:tgtEl>
                                          <p:spTgt spid="40991"/>
                                        </p:tgtEl>
                                        <p:attrNameLst>
                                          <p:attrName>ppt_w</p:attrName>
                                        </p:attrNameLst>
                                      </p:cBhvr>
                                      <p:tavLst>
                                        <p:tav tm="0">
                                          <p:val>
                                            <p:fltVal val="0"/>
                                          </p:val>
                                        </p:tav>
                                        <p:tav tm="100000">
                                          <p:val>
                                            <p:strVal val="#ppt_w"/>
                                          </p:val>
                                        </p:tav>
                                      </p:tavLst>
                                    </p:anim>
                                    <p:anim calcmode="lin" valueType="num">
                                      <p:cBhvr>
                                        <p:cTn id="64" dur="1000" fill="hold"/>
                                        <p:tgtEl>
                                          <p:spTgt spid="40991"/>
                                        </p:tgtEl>
                                        <p:attrNameLst>
                                          <p:attrName>ppt_h</p:attrName>
                                        </p:attrNameLst>
                                      </p:cBhvr>
                                      <p:tavLst>
                                        <p:tav tm="0">
                                          <p:val>
                                            <p:fltVal val="0"/>
                                          </p:val>
                                        </p:tav>
                                        <p:tav tm="100000">
                                          <p:val>
                                            <p:strVal val="#ppt_h"/>
                                          </p:val>
                                        </p:tav>
                                      </p:tavLst>
                                    </p:anim>
                                    <p:animEffect>
                                      <p:cBhvr>
                                        <p:cTn id="65" dur="1000"/>
                                        <p:tgtEl>
                                          <p:spTgt spid="4099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0992"/>
                                        </p:tgtEl>
                                        <p:attrNameLst>
                                          <p:attrName>style.visibility</p:attrName>
                                        </p:attrNameLst>
                                      </p:cBhvr>
                                      <p:to>
                                        <p:strVal val="visible"/>
                                      </p:to>
                                    </p:set>
                                    <p:anim calcmode="lin" valueType="num">
                                      <p:cBhvr>
                                        <p:cTn id="68" dur="1000" fill="hold"/>
                                        <p:tgtEl>
                                          <p:spTgt spid="40992"/>
                                        </p:tgtEl>
                                        <p:attrNameLst>
                                          <p:attrName>ppt_w</p:attrName>
                                        </p:attrNameLst>
                                      </p:cBhvr>
                                      <p:tavLst>
                                        <p:tav tm="0">
                                          <p:val>
                                            <p:fltVal val="0"/>
                                          </p:val>
                                        </p:tav>
                                        <p:tav tm="100000">
                                          <p:val>
                                            <p:strVal val="#ppt_w"/>
                                          </p:val>
                                        </p:tav>
                                      </p:tavLst>
                                    </p:anim>
                                    <p:anim calcmode="lin" valueType="num">
                                      <p:cBhvr>
                                        <p:cTn id="69" dur="1000" fill="hold"/>
                                        <p:tgtEl>
                                          <p:spTgt spid="40992"/>
                                        </p:tgtEl>
                                        <p:attrNameLst>
                                          <p:attrName>ppt_h</p:attrName>
                                        </p:attrNameLst>
                                      </p:cBhvr>
                                      <p:tavLst>
                                        <p:tav tm="0">
                                          <p:val>
                                            <p:fltVal val="0"/>
                                          </p:val>
                                        </p:tav>
                                        <p:tav tm="100000">
                                          <p:val>
                                            <p:strVal val="#ppt_h"/>
                                          </p:val>
                                        </p:tav>
                                      </p:tavLst>
                                    </p:anim>
                                    <p:animEffect>
                                      <p:cBhvr>
                                        <p:cTn id="70" dur="1000"/>
                                        <p:tgtEl>
                                          <p:spTgt spid="4099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0993"/>
                                        </p:tgtEl>
                                        <p:attrNameLst>
                                          <p:attrName>style.visibility</p:attrName>
                                        </p:attrNameLst>
                                      </p:cBhvr>
                                      <p:to>
                                        <p:strVal val="visible"/>
                                      </p:to>
                                    </p:set>
                                    <p:anim calcmode="lin" valueType="num">
                                      <p:cBhvr>
                                        <p:cTn id="73" dur="1000" fill="hold"/>
                                        <p:tgtEl>
                                          <p:spTgt spid="40993"/>
                                        </p:tgtEl>
                                        <p:attrNameLst>
                                          <p:attrName>ppt_w</p:attrName>
                                        </p:attrNameLst>
                                      </p:cBhvr>
                                      <p:tavLst>
                                        <p:tav tm="0">
                                          <p:val>
                                            <p:fltVal val="0"/>
                                          </p:val>
                                        </p:tav>
                                        <p:tav tm="100000">
                                          <p:val>
                                            <p:strVal val="#ppt_w"/>
                                          </p:val>
                                        </p:tav>
                                      </p:tavLst>
                                    </p:anim>
                                    <p:anim calcmode="lin" valueType="num">
                                      <p:cBhvr>
                                        <p:cTn id="74" dur="1000" fill="hold"/>
                                        <p:tgtEl>
                                          <p:spTgt spid="40993"/>
                                        </p:tgtEl>
                                        <p:attrNameLst>
                                          <p:attrName>ppt_h</p:attrName>
                                        </p:attrNameLst>
                                      </p:cBhvr>
                                      <p:tavLst>
                                        <p:tav tm="0">
                                          <p:val>
                                            <p:fltVal val="0"/>
                                          </p:val>
                                        </p:tav>
                                        <p:tav tm="100000">
                                          <p:val>
                                            <p:strVal val="#ppt_h"/>
                                          </p:val>
                                        </p:tav>
                                      </p:tavLst>
                                    </p:anim>
                                    <p:animEffect>
                                      <p:cBhvr>
                                        <p:cTn id="75" dur="1000"/>
                                        <p:tgtEl>
                                          <p:spTgt spid="4099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0994"/>
                                        </p:tgtEl>
                                        <p:attrNameLst>
                                          <p:attrName>style.visibility</p:attrName>
                                        </p:attrNameLst>
                                      </p:cBhvr>
                                      <p:to>
                                        <p:strVal val="visible"/>
                                      </p:to>
                                    </p:set>
                                    <p:anim calcmode="lin" valueType="num">
                                      <p:cBhvr>
                                        <p:cTn id="78" dur="1000" fill="hold"/>
                                        <p:tgtEl>
                                          <p:spTgt spid="40994"/>
                                        </p:tgtEl>
                                        <p:attrNameLst>
                                          <p:attrName>ppt_w</p:attrName>
                                        </p:attrNameLst>
                                      </p:cBhvr>
                                      <p:tavLst>
                                        <p:tav tm="0">
                                          <p:val>
                                            <p:fltVal val="0"/>
                                          </p:val>
                                        </p:tav>
                                        <p:tav tm="100000">
                                          <p:val>
                                            <p:strVal val="#ppt_w"/>
                                          </p:val>
                                        </p:tav>
                                      </p:tavLst>
                                    </p:anim>
                                    <p:anim calcmode="lin" valueType="num">
                                      <p:cBhvr>
                                        <p:cTn id="79" dur="1000" fill="hold"/>
                                        <p:tgtEl>
                                          <p:spTgt spid="40994"/>
                                        </p:tgtEl>
                                        <p:attrNameLst>
                                          <p:attrName>ppt_h</p:attrName>
                                        </p:attrNameLst>
                                      </p:cBhvr>
                                      <p:tavLst>
                                        <p:tav tm="0">
                                          <p:val>
                                            <p:fltVal val="0"/>
                                          </p:val>
                                        </p:tav>
                                        <p:tav tm="100000">
                                          <p:val>
                                            <p:strVal val="#ppt_h"/>
                                          </p:val>
                                        </p:tav>
                                      </p:tavLst>
                                    </p:anim>
                                    <p:animEffect>
                                      <p:cBhvr>
                                        <p:cTn id="80" dur="1000"/>
                                        <p:tgtEl>
                                          <p:spTgt spid="40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5" grpId="0" bldLvl="0" autoUpdateAnimBg="0"/>
      <p:bldP spid="40976" grpId="0" bldLvl="0" autoUpdateAnimBg="0"/>
      <p:bldP spid="40977" grpId="0" bldLvl="0" autoUpdateAnimBg="0"/>
      <p:bldP spid="40991" grpId="0" bldLvl="0" autoUpdateAnimBg="0"/>
      <p:bldP spid="40992" grpId="0" bldLvl="0" autoUpdateAnimBg="0"/>
      <p:bldP spid="40993" grpId="0" bldLvl="0" autoUpdateAnimBg="0"/>
      <p:bldP spid="40994" grpId="0" bldLvl="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灯片编号占位符 5"/>
          <p:cNvSpPr>
            <a:spLocks noGrp="1"/>
          </p:cNvSpPr>
          <p:nvPr>
            <p:ph type="sldNum" sz="quarter" idx="12"/>
          </p:nvPr>
        </p:nvSpPr>
        <p:spPr/>
        <p:txBody>
          <a:bodyPr/>
          <a:lstStyle/>
          <a:p>
            <a:fld id="{CB7A9F44-EE49-4525-9F7A-06FCDB11AC8F}" type="slidenum">
              <a:rPr lang="zh-CN" altLang="en-US"/>
              <a:pPr/>
              <a:t>54</a:t>
            </a:fld>
            <a:endParaRPr lang="zh-CN" altLang="en-US" sz="1800">
              <a:solidFill>
                <a:schemeClr val="tx1"/>
              </a:solidFill>
            </a:endParaRPr>
          </a:p>
        </p:txBody>
      </p:sp>
      <p:pic>
        <p:nvPicPr>
          <p:cNvPr id="41986" name="图片 6" descr="图片包含 建筑物&#10;&#10;已生成极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7"/>
          <p:cNvSpPr>
            <a:spLocks noChangeArrowheads="1"/>
          </p:cNvSpPr>
          <p:nvPr/>
        </p:nvSpPr>
        <p:spPr bwMode="auto">
          <a:xfrm>
            <a:off x="0" y="9525"/>
            <a:ext cx="12192000" cy="6858000"/>
          </a:xfrm>
          <a:prstGeom prst="rect">
            <a:avLst/>
          </a:prstGeom>
          <a:solidFill>
            <a:srgbClr val="82D7F2">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1988" name="矩形 8"/>
          <p:cNvSpPr>
            <a:spLocks noChangeArrowheads="1"/>
          </p:cNvSpPr>
          <p:nvPr/>
        </p:nvSpPr>
        <p:spPr bwMode="auto">
          <a:xfrm>
            <a:off x="215900" y="207963"/>
            <a:ext cx="11736388" cy="6440487"/>
          </a:xfrm>
          <a:prstGeom prst="rect">
            <a:avLst/>
          </a:prstGeom>
          <a:noFill/>
          <a:ln w="12700" cap="flat"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1989" name="组合 36"/>
          <p:cNvGrpSpPr>
            <a:grpSpLocks/>
          </p:cNvGrpSpPr>
          <p:nvPr/>
        </p:nvGrpSpPr>
        <p:grpSpPr bwMode="auto">
          <a:xfrm>
            <a:off x="765175" y="1635125"/>
            <a:ext cx="1401763" cy="1431925"/>
            <a:chOff x="0" y="0"/>
            <a:chExt cx="1400596" cy="1433286"/>
          </a:xfrm>
        </p:grpSpPr>
        <p:grpSp>
          <p:nvGrpSpPr>
            <p:cNvPr id="41990" name="组合 1"/>
            <p:cNvGrpSpPr>
              <a:grpSpLocks/>
            </p:cNvGrpSpPr>
            <p:nvPr/>
          </p:nvGrpSpPr>
          <p:grpSpPr bwMode="auto">
            <a:xfrm>
              <a:off x="0" y="0"/>
              <a:ext cx="1400596" cy="1433286"/>
              <a:chOff x="0" y="0"/>
              <a:chExt cx="4613163" cy="4720834"/>
            </a:xfrm>
          </p:grpSpPr>
          <p:sp>
            <p:nvSpPr>
              <p:cNvPr id="41991" name="椭圆 2"/>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1992" name="组合 3"/>
              <p:cNvGrpSpPr>
                <a:grpSpLocks/>
              </p:cNvGrpSpPr>
              <p:nvPr/>
            </p:nvGrpSpPr>
            <p:grpSpPr bwMode="auto">
              <a:xfrm>
                <a:off x="0" y="0"/>
                <a:ext cx="4613163" cy="4720834"/>
                <a:chOff x="0" y="0"/>
                <a:chExt cx="4520378" cy="4625883"/>
              </a:xfrm>
            </p:grpSpPr>
            <p:grpSp>
              <p:nvGrpSpPr>
                <p:cNvPr id="41993" name="组合 4"/>
                <p:cNvGrpSpPr>
                  <a:grpSpLocks/>
                </p:cNvGrpSpPr>
                <p:nvPr/>
              </p:nvGrpSpPr>
              <p:grpSpPr bwMode="auto">
                <a:xfrm>
                  <a:off x="0" y="0"/>
                  <a:ext cx="4520378" cy="4625883"/>
                  <a:chOff x="0" y="0"/>
                  <a:chExt cx="4520378" cy="4625883"/>
                </a:xfrm>
              </p:grpSpPr>
              <p:sp>
                <p:nvSpPr>
                  <p:cNvPr id="41994" name="直接连接符 21"/>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5" name="直接连接符 22"/>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6" name="直接连接符 23"/>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7" name="直接连接符 24"/>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8" name="直接连接符 25"/>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9" name="直接连接符 26"/>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直接连接符 27"/>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直接连接符 28"/>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直接连接符 29"/>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直接连接符 30"/>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直接连接符 31"/>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直接连接符 32"/>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直接连接符 33"/>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直接连接符 34"/>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008" name="直接连接符 5"/>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9" name="直接连接符 6"/>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0" name="直接连接符 7"/>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1" name="直接连接符 8"/>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2" name="直接连接符 9"/>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3" name="直接连接符 10"/>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4" name="直接连接符 11"/>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5" name="直接连接符 12"/>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6" name="直接连接符 13"/>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7" name="直接连接符 14"/>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8" name="直接连接符 15"/>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9" name="直接连接符 16"/>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0" name="直接连接符 17"/>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1" name="直接连接符 18"/>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2" name="直接连接符 19"/>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3" name="直接连接符 20"/>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024" name="文本框 35"/>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rgbClr val="728D98"/>
                  </a:solidFill>
                  <a:latin typeface="微软雅黑" panose="020B0503020204020204" pitchFamily="34" charset="-122"/>
                  <a:ea typeface="微软雅黑" panose="020B0503020204020204" pitchFamily="34" charset="-122"/>
                  <a:sym typeface="微软雅黑" panose="020B0503020204020204" pitchFamily="34" charset="-122"/>
                </a:rPr>
                <a:t>   1</a:t>
              </a:r>
            </a:p>
          </p:txBody>
        </p:sp>
      </p:grpSp>
      <p:grpSp>
        <p:nvGrpSpPr>
          <p:cNvPr id="42025" name="组合 37"/>
          <p:cNvGrpSpPr>
            <a:grpSpLocks/>
          </p:cNvGrpSpPr>
          <p:nvPr/>
        </p:nvGrpSpPr>
        <p:grpSpPr bwMode="auto">
          <a:xfrm>
            <a:off x="2984500" y="1660525"/>
            <a:ext cx="1401763" cy="1433513"/>
            <a:chOff x="0" y="0"/>
            <a:chExt cx="1400596" cy="1433286"/>
          </a:xfrm>
        </p:grpSpPr>
        <p:grpSp>
          <p:nvGrpSpPr>
            <p:cNvPr id="42026" name="组合 38"/>
            <p:cNvGrpSpPr>
              <a:grpSpLocks/>
            </p:cNvGrpSpPr>
            <p:nvPr/>
          </p:nvGrpSpPr>
          <p:grpSpPr bwMode="auto">
            <a:xfrm>
              <a:off x="0" y="0"/>
              <a:ext cx="1400596" cy="1433286"/>
              <a:chOff x="0" y="0"/>
              <a:chExt cx="4613163" cy="4720834"/>
            </a:xfrm>
          </p:grpSpPr>
          <p:sp>
            <p:nvSpPr>
              <p:cNvPr id="42027" name="椭圆 40"/>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2028" name="组合 41"/>
              <p:cNvGrpSpPr>
                <a:grpSpLocks/>
              </p:cNvGrpSpPr>
              <p:nvPr/>
            </p:nvGrpSpPr>
            <p:grpSpPr bwMode="auto">
              <a:xfrm>
                <a:off x="0" y="0"/>
                <a:ext cx="4613163" cy="4720834"/>
                <a:chOff x="0" y="0"/>
                <a:chExt cx="4520378" cy="4625883"/>
              </a:xfrm>
            </p:grpSpPr>
            <p:grpSp>
              <p:nvGrpSpPr>
                <p:cNvPr id="42029" name="组合 42"/>
                <p:cNvGrpSpPr>
                  <a:grpSpLocks/>
                </p:cNvGrpSpPr>
                <p:nvPr/>
              </p:nvGrpSpPr>
              <p:grpSpPr bwMode="auto">
                <a:xfrm>
                  <a:off x="0" y="0"/>
                  <a:ext cx="4520378" cy="4625883"/>
                  <a:chOff x="0" y="0"/>
                  <a:chExt cx="4520378" cy="4625883"/>
                </a:xfrm>
              </p:grpSpPr>
              <p:sp>
                <p:nvSpPr>
                  <p:cNvPr id="42030" name="直接连接符 59"/>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1" name="直接连接符 60"/>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2" name="直接连接符 61"/>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3" name="直接连接符 62"/>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4" name="直接连接符 63"/>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5" name="直接连接符 64"/>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6" name="直接连接符 65"/>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7" name="直接连接符 66"/>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8" name="直接连接符 67"/>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9" name="直接连接符 68"/>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0" name="直接连接符 69"/>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1" name="直接连接符 70"/>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2" name="直接连接符 71"/>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3" name="直接连接符 72"/>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044" name="直接连接符 43"/>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5" name="直接连接符 44"/>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6" name="直接连接符 45"/>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7" name="直接连接符 46"/>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8" name="直接连接符 47"/>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9" name="直接连接符 48"/>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0" name="直接连接符 49"/>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1" name="直接连接符 50"/>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2" name="直接连接符 51"/>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3" name="直接连接符 52"/>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4" name="直接连接符 53"/>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5" name="直接连接符 54"/>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6" name="直接连接符 55"/>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7" name="直接连接符 56"/>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8" name="直接连接符 57"/>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9" name="直接连接符 58"/>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060" name="文本框 39"/>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rgbClr val="728D98"/>
                  </a:solidFill>
                  <a:latin typeface="微软雅黑" panose="020B0503020204020204" pitchFamily="34" charset="-122"/>
                  <a:ea typeface="微软雅黑" panose="020B0503020204020204" pitchFamily="34" charset="-122"/>
                  <a:sym typeface="微软雅黑" panose="020B0503020204020204" pitchFamily="34" charset="-122"/>
                </a:rPr>
                <a:t>   2</a:t>
              </a:r>
            </a:p>
          </p:txBody>
        </p:sp>
      </p:grpSp>
      <p:grpSp>
        <p:nvGrpSpPr>
          <p:cNvPr id="42061" name="组合 73"/>
          <p:cNvGrpSpPr>
            <a:grpSpLocks/>
          </p:cNvGrpSpPr>
          <p:nvPr/>
        </p:nvGrpSpPr>
        <p:grpSpPr bwMode="auto">
          <a:xfrm>
            <a:off x="5241925" y="1692275"/>
            <a:ext cx="1400175" cy="1433513"/>
            <a:chOff x="0" y="0"/>
            <a:chExt cx="1400596" cy="1433286"/>
          </a:xfrm>
        </p:grpSpPr>
        <p:grpSp>
          <p:nvGrpSpPr>
            <p:cNvPr id="42062" name="组合 74"/>
            <p:cNvGrpSpPr>
              <a:grpSpLocks/>
            </p:cNvGrpSpPr>
            <p:nvPr/>
          </p:nvGrpSpPr>
          <p:grpSpPr bwMode="auto">
            <a:xfrm>
              <a:off x="0" y="0"/>
              <a:ext cx="1400596" cy="1433286"/>
              <a:chOff x="0" y="0"/>
              <a:chExt cx="4613163" cy="4720834"/>
            </a:xfrm>
          </p:grpSpPr>
          <p:sp>
            <p:nvSpPr>
              <p:cNvPr id="42063" name="椭圆 76"/>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2064" name="组合 77"/>
              <p:cNvGrpSpPr>
                <a:grpSpLocks/>
              </p:cNvGrpSpPr>
              <p:nvPr/>
            </p:nvGrpSpPr>
            <p:grpSpPr bwMode="auto">
              <a:xfrm>
                <a:off x="0" y="0"/>
                <a:ext cx="4613163" cy="4720834"/>
                <a:chOff x="0" y="0"/>
                <a:chExt cx="4520378" cy="4625883"/>
              </a:xfrm>
            </p:grpSpPr>
            <p:grpSp>
              <p:nvGrpSpPr>
                <p:cNvPr id="42065" name="组合 78"/>
                <p:cNvGrpSpPr>
                  <a:grpSpLocks/>
                </p:cNvGrpSpPr>
                <p:nvPr/>
              </p:nvGrpSpPr>
              <p:grpSpPr bwMode="auto">
                <a:xfrm>
                  <a:off x="0" y="0"/>
                  <a:ext cx="4520378" cy="4625883"/>
                  <a:chOff x="0" y="0"/>
                  <a:chExt cx="4520378" cy="4625883"/>
                </a:xfrm>
              </p:grpSpPr>
              <p:sp>
                <p:nvSpPr>
                  <p:cNvPr id="42066" name="直接连接符 95"/>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7" name="直接连接符 96"/>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8" name="直接连接符 97"/>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9" name="直接连接符 98"/>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0" name="直接连接符 99"/>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1" name="直接连接符 100"/>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2" name="直接连接符 101"/>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3" name="直接连接符 102"/>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4" name="直接连接符 103"/>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5" name="直接连接符 104"/>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6" name="直接连接符 105"/>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7" name="直接连接符 106"/>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8" name="直接连接符 107"/>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79" name="直接连接符 108"/>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080" name="直接连接符 79"/>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1" name="直接连接符 80"/>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2" name="直接连接符 81"/>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3" name="直接连接符 82"/>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4" name="直接连接符 83"/>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5" name="直接连接符 84"/>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6" name="直接连接符 85"/>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7" name="直接连接符 86"/>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8" name="直接连接符 87"/>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9" name="直接连接符 88"/>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0" name="直接连接符 89"/>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1" name="直接连接符 90"/>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2" name="直接连接符 91"/>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3" name="直接连接符 92"/>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4" name="直接连接符 93"/>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5" name="直接连接符 94"/>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096" name="文本框 75"/>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rgbClr val="728D98"/>
                  </a:solidFill>
                  <a:latin typeface="微软雅黑" panose="020B0503020204020204" pitchFamily="34" charset="-122"/>
                  <a:ea typeface="微软雅黑" panose="020B0503020204020204" pitchFamily="34" charset="-122"/>
                  <a:sym typeface="微软雅黑" panose="020B0503020204020204" pitchFamily="34" charset="-122"/>
                </a:rPr>
                <a:t>   3</a:t>
              </a:r>
            </a:p>
          </p:txBody>
        </p:sp>
      </p:grpSp>
      <p:grpSp>
        <p:nvGrpSpPr>
          <p:cNvPr id="42097" name="组合 109"/>
          <p:cNvGrpSpPr>
            <a:grpSpLocks/>
          </p:cNvGrpSpPr>
          <p:nvPr/>
        </p:nvGrpSpPr>
        <p:grpSpPr bwMode="auto">
          <a:xfrm>
            <a:off x="7624763" y="1641475"/>
            <a:ext cx="1401762" cy="1433513"/>
            <a:chOff x="0" y="0"/>
            <a:chExt cx="1400596" cy="1433286"/>
          </a:xfrm>
        </p:grpSpPr>
        <p:grpSp>
          <p:nvGrpSpPr>
            <p:cNvPr id="42098" name="组合 110"/>
            <p:cNvGrpSpPr>
              <a:grpSpLocks/>
            </p:cNvGrpSpPr>
            <p:nvPr/>
          </p:nvGrpSpPr>
          <p:grpSpPr bwMode="auto">
            <a:xfrm>
              <a:off x="0" y="0"/>
              <a:ext cx="1400596" cy="1433286"/>
              <a:chOff x="0" y="0"/>
              <a:chExt cx="4613163" cy="4720834"/>
            </a:xfrm>
          </p:grpSpPr>
          <p:sp>
            <p:nvSpPr>
              <p:cNvPr id="42099" name="椭圆 112"/>
              <p:cNvSpPr>
                <a:spLocks noChangeArrowheads="1"/>
              </p:cNvSpPr>
              <p:nvPr/>
            </p:nvSpPr>
            <p:spPr bwMode="auto">
              <a:xfrm>
                <a:off x="209919" y="227093"/>
                <a:ext cx="4200312" cy="4200312"/>
              </a:xfrm>
              <a:prstGeom prst="ellipse">
                <a:avLst/>
              </a:prstGeom>
              <a:solidFill>
                <a:srgbClr val="FFFFFF">
                  <a:alpha val="6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2100" name="组合 113"/>
              <p:cNvGrpSpPr>
                <a:grpSpLocks/>
              </p:cNvGrpSpPr>
              <p:nvPr/>
            </p:nvGrpSpPr>
            <p:grpSpPr bwMode="auto">
              <a:xfrm>
                <a:off x="0" y="0"/>
                <a:ext cx="4613163" cy="4720834"/>
                <a:chOff x="0" y="0"/>
                <a:chExt cx="4520378" cy="4625883"/>
              </a:xfrm>
            </p:grpSpPr>
            <p:grpSp>
              <p:nvGrpSpPr>
                <p:cNvPr id="42101" name="组合 114"/>
                <p:cNvGrpSpPr>
                  <a:grpSpLocks/>
                </p:cNvGrpSpPr>
                <p:nvPr/>
              </p:nvGrpSpPr>
              <p:grpSpPr bwMode="auto">
                <a:xfrm>
                  <a:off x="0" y="0"/>
                  <a:ext cx="4520378" cy="4625883"/>
                  <a:chOff x="0" y="0"/>
                  <a:chExt cx="4520378" cy="4625883"/>
                </a:xfrm>
              </p:grpSpPr>
              <p:sp>
                <p:nvSpPr>
                  <p:cNvPr id="42102" name="直接连接符 131"/>
                  <p:cNvSpPr>
                    <a:spLocks noChangeShapeType="1"/>
                  </p:cNvSpPr>
                  <p:nvPr/>
                </p:nvSpPr>
                <p:spPr bwMode="auto">
                  <a:xfrm flipV="1">
                    <a:off x="1289540" y="1"/>
                    <a:ext cx="738554" cy="18756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3" name="直接连接符 132"/>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4" name="直接连接符 133"/>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5" name="直接连接符 134"/>
                  <p:cNvSpPr>
                    <a:spLocks noChangeShapeType="1"/>
                  </p:cNvSpPr>
                  <p:nvPr/>
                </p:nvSpPr>
                <p:spPr bwMode="auto">
                  <a:xfrm flipV="1">
                    <a:off x="11724" y="1758464"/>
                    <a:ext cx="1" cy="10081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6" name="直接连接符 135"/>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7" name="直接连接符 136"/>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8" name="直接连接符 137"/>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09" name="直接连接符 138"/>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0" name="直接连接符 139"/>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1" name="直接连接符 140"/>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2" name="直接连接符 141"/>
                  <p:cNvSpPr>
                    <a:spLocks noChangeShapeType="1"/>
                  </p:cNvSpPr>
                  <p:nvPr/>
                </p:nvSpPr>
                <p:spPr bwMode="auto">
                  <a:xfrm>
                    <a:off x="4520378" y="1758463"/>
                    <a:ext cx="1" cy="103512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3" name="直接连接符 142"/>
                  <p:cNvSpPr>
                    <a:spLocks noChangeShapeType="1"/>
                  </p:cNvSpPr>
                  <p:nvPr/>
                </p:nvSpPr>
                <p:spPr bwMode="auto">
                  <a:xfrm>
                    <a:off x="4032740" y="879232"/>
                    <a:ext cx="487638" cy="906170"/>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4" name="直接连接符 143"/>
                  <p:cNvSpPr>
                    <a:spLocks noChangeShapeType="1"/>
                  </p:cNvSpPr>
                  <p:nvPr/>
                </p:nvSpPr>
                <p:spPr bwMode="auto">
                  <a:xfrm>
                    <a:off x="3337917" y="166181"/>
                    <a:ext cx="717215" cy="73443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5" name="直接连接符 144"/>
                  <p:cNvSpPr>
                    <a:spLocks noChangeShapeType="1"/>
                  </p:cNvSpPr>
                  <p:nvPr/>
                </p:nvSpPr>
                <p:spPr bwMode="auto">
                  <a:xfrm>
                    <a:off x="2038892" y="0"/>
                    <a:ext cx="1299025" cy="16618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116" name="直接连接符 115"/>
                <p:cNvSpPr>
                  <a:spLocks noChangeShapeType="1"/>
                </p:cNvSpPr>
                <p:nvPr/>
              </p:nvSpPr>
              <p:spPr bwMode="auto">
                <a:xfrm>
                  <a:off x="1289540" y="187569"/>
                  <a:ext cx="2022230" cy="4178914"/>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7" name="直接连接符 116"/>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8" name="直接连接符 117"/>
                <p:cNvSpPr>
                  <a:spLocks noChangeShapeType="1"/>
                </p:cNvSpPr>
                <p:nvPr/>
              </p:nvSpPr>
              <p:spPr bwMode="auto">
                <a:xfrm>
                  <a:off x="1828801" y="1275759"/>
                  <a:ext cx="371643" cy="334579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19" name="直接连接符 118"/>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0" name="直接连接符 119"/>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1" name="直接连接符 120"/>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2" name="直接连接符 121"/>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3" name="直接连接符 122"/>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4" name="直接连接符 123"/>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5" name="直接连接符 124"/>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6" name="直接连接符 125"/>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7" name="直接连接符 126"/>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8" name="直接连接符 127"/>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29" name="直接连接符 128"/>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30" name="直接连接符 129"/>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31" name="直接连接符 130"/>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2132" name="文本框 111"/>
            <p:cNvSpPr>
              <a:spLocks noChangeArrowheads="1"/>
            </p:cNvSpPr>
            <p:nvPr/>
          </p:nvSpPr>
          <p:spPr bwMode="auto">
            <a:xfrm>
              <a:off x="148317" y="403810"/>
              <a:ext cx="11464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rgbClr val="728D98"/>
                  </a:solidFill>
                  <a:latin typeface="微软雅黑" panose="020B0503020204020204" pitchFamily="34" charset="-122"/>
                  <a:ea typeface="微软雅黑" panose="020B0503020204020204" pitchFamily="34" charset="-122"/>
                  <a:sym typeface="微软雅黑" panose="020B0503020204020204" pitchFamily="34" charset="-122"/>
                </a:rPr>
                <a:t>   4</a:t>
              </a:r>
            </a:p>
          </p:txBody>
        </p:sp>
      </p:grpSp>
      <p:sp>
        <p:nvSpPr>
          <p:cNvPr id="42133" name="箭头: 下 145"/>
          <p:cNvSpPr>
            <a:spLocks noChangeArrowheads="1"/>
          </p:cNvSpPr>
          <p:nvPr/>
        </p:nvSpPr>
        <p:spPr bwMode="auto">
          <a:xfrm>
            <a:off x="1304925" y="3187700"/>
            <a:ext cx="273050" cy="552450"/>
          </a:xfrm>
          <a:prstGeom prst="downArrow">
            <a:avLst>
              <a:gd name="adj1" fmla="val 50000"/>
              <a:gd name="adj2" fmla="val 5011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2134" name="箭头: 下 146"/>
          <p:cNvSpPr>
            <a:spLocks noChangeArrowheads="1"/>
          </p:cNvSpPr>
          <p:nvPr/>
        </p:nvSpPr>
        <p:spPr bwMode="auto">
          <a:xfrm>
            <a:off x="3514725" y="3178175"/>
            <a:ext cx="273050" cy="552450"/>
          </a:xfrm>
          <a:prstGeom prst="downArrow">
            <a:avLst>
              <a:gd name="adj1" fmla="val 50000"/>
              <a:gd name="adj2" fmla="val 5011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2135" name="箭头: 下 147"/>
          <p:cNvSpPr>
            <a:spLocks noChangeArrowheads="1"/>
          </p:cNvSpPr>
          <p:nvPr/>
        </p:nvSpPr>
        <p:spPr bwMode="auto">
          <a:xfrm>
            <a:off x="5818188" y="3178175"/>
            <a:ext cx="274637" cy="552450"/>
          </a:xfrm>
          <a:prstGeom prst="downArrow">
            <a:avLst>
              <a:gd name="adj1" fmla="val 50000"/>
              <a:gd name="adj2" fmla="val 4982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2136" name="箭头: 下 148"/>
          <p:cNvSpPr>
            <a:spLocks noChangeArrowheads="1"/>
          </p:cNvSpPr>
          <p:nvPr/>
        </p:nvSpPr>
        <p:spPr bwMode="auto">
          <a:xfrm>
            <a:off x="8177213" y="3130550"/>
            <a:ext cx="273050" cy="552450"/>
          </a:xfrm>
          <a:prstGeom prst="downArrow">
            <a:avLst>
              <a:gd name="adj1" fmla="val 50000"/>
              <a:gd name="adj2" fmla="val 50113"/>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2137" name="矩形 149"/>
          <p:cNvSpPr>
            <a:spLocks noChangeArrowheads="1"/>
          </p:cNvSpPr>
          <p:nvPr/>
        </p:nvSpPr>
        <p:spPr bwMode="auto">
          <a:xfrm>
            <a:off x="577850" y="3860800"/>
            <a:ext cx="194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确定交互范围</a:t>
            </a:r>
            <a:endParaRPr lang="zh-CN" altLang="en-US"/>
          </a:p>
        </p:txBody>
      </p:sp>
      <p:sp>
        <p:nvSpPr>
          <p:cNvPr id="42138" name="矩形 151"/>
          <p:cNvSpPr>
            <a:spLocks noChangeArrowheads="1"/>
          </p:cNvSpPr>
          <p:nvPr/>
        </p:nvSpPr>
        <p:spPr bwMode="auto">
          <a:xfrm>
            <a:off x="2801938" y="3863975"/>
            <a:ext cx="19415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确定参与交互过程的活动和与对象</a:t>
            </a:r>
            <a:endParaRPr lang="zh-CN" altLang="en-US"/>
          </a:p>
        </p:txBody>
      </p:sp>
      <p:sp>
        <p:nvSpPr>
          <p:cNvPr id="42139" name="矩形 152"/>
          <p:cNvSpPr>
            <a:spLocks noChangeArrowheads="1"/>
          </p:cNvSpPr>
          <p:nvPr/>
        </p:nvSpPr>
        <p:spPr bwMode="auto">
          <a:xfrm>
            <a:off x="5149850" y="3860800"/>
            <a:ext cx="1941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确定活动中、对象的生存周期</a:t>
            </a:r>
          </a:p>
        </p:txBody>
      </p:sp>
      <p:sp>
        <p:nvSpPr>
          <p:cNvPr id="42140" name="矩形 153"/>
          <p:cNvSpPr>
            <a:spLocks noChangeArrowheads="1"/>
          </p:cNvSpPr>
          <p:nvPr/>
        </p:nvSpPr>
        <p:spPr bwMode="auto">
          <a:xfrm>
            <a:off x="7480300" y="3876675"/>
            <a:ext cx="19415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确定交互中产生的消息</a:t>
            </a:r>
            <a:endParaRPr lang="zh-CN" altLang="en-US"/>
          </a:p>
        </p:txBody>
      </p:sp>
      <p:sp>
        <p:nvSpPr>
          <p:cNvPr id="42141" name="文本框 9"/>
          <p:cNvSpPr>
            <a:spLocks noChangeArrowheads="1"/>
          </p:cNvSpPr>
          <p:nvPr/>
        </p:nvSpPr>
        <p:spPr bwMode="auto">
          <a:xfrm>
            <a:off x="92075" y="368300"/>
            <a:ext cx="6332538"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顺序图的建模---步骤</a:t>
            </a:r>
          </a:p>
        </p:txBody>
      </p:sp>
      <p:grpSp>
        <p:nvGrpSpPr>
          <p:cNvPr id="42142" name="组合 109"/>
          <p:cNvGrpSpPr>
            <a:grpSpLocks/>
          </p:cNvGrpSpPr>
          <p:nvPr/>
        </p:nvGrpSpPr>
        <p:grpSpPr bwMode="auto">
          <a:xfrm>
            <a:off x="9748838" y="1644650"/>
            <a:ext cx="1401762" cy="1431925"/>
            <a:chOff x="0" y="0"/>
            <a:chExt cx="1400596" cy="1433286"/>
          </a:xfrm>
        </p:grpSpPr>
        <p:grpSp>
          <p:nvGrpSpPr>
            <p:cNvPr id="42143" name="组合 110"/>
            <p:cNvGrpSpPr>
              <a:grpSpLocks/>
            </p:cNvGrpSpPr>
            <p:nvPr/>
          </p:nvGrpSpPr>
          <p:grpSpPr bwMode="auto">
            <a:xfrm>
              <a:off x="0" y="0"/>
              <a:ext cx="1400596" cy="1433286"/>
              <a:chOff x="0" y="0"/>
              <a:chExt cx="4613163" cy="4720834"/>
            </a:xfrm>
          </p:grpSpPr>
          <p:sp>
            <p:nvSpPr>
              <p:cNvPr id="42144" name="椭圆 112"/>
              <p:cNvSpPr>
                <a:spLocks noChangeArrowheads="1"/>
              </p:cNvSpPr>
              <p:nvPr/>
            </p:nvSpPr>
            <p:spPr bwMode="auto">
              <a:xfrm>
                <a:off x="209919" y="227093"/>
                <a:ext cx="4200312" cy="4200312"/>
              </a:xfrm>
              <a:prstGeom prst="ellipse">
                <a:avLst/>
              </a:prstGeom>
              <a:solidFill>
                <a:srgbClr val="FFFFFF">
                  <a:alpha val="68999"/>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grpSp>
            <p:nvGrpSpPr>
              <p:cNvPr id="42145" name="组合 113"/>
              <p:cNvGrpSpPr>
                <a:grpSpLocks/>
              </p:cNvGrpSpPr>
              <p:nvPr/>
            </p:nvGrpSpPr>
            <p:grpSpPr bwMode="auto">
              <a:xfrm>
                <a:off x="0" y="0"/>
                <a:ext cx="4613163" cy="4720834"/>
                <a:chOff x="0" y="0"/>
                <a:chExt cx="4520378" cy="4625883"/>
              </a:xfrm>
            </p:grpSpPr>
            <p:grpSp>
              <p:nvGrpSpPr>
                <p:cNvPr id="42146" name="组合 114"/>
                <p:cNvGrpSpPr>
                  <a:grpSpLocks/>
                </p:cNvGrpSpPr>
                <p:nvPr/>
              </p:nvGrpSpPr>
              <p:grpSpPr bwMode="auto">
                <a:xfrm>
                  <a:off x="0" y="0"/>
                  <a:ext cx="4520378" cy="4625883"/>
                  <a:chOff x="0" y="0"/>
                  <a:chExt cx="4520378" cy="4625883"/>
                </a:xfrm>
              </p:grpSpPr>
              <p:sp>
                <p:nvSpPr>
                  <p:cNvPr id="42147" name="直接连接符 131"/>
                  <p:cNvSpPr>
                    <a:spLocks noChangeShapeType="1"/>
                  </p:cNvSpPr>
                  <p:nvPr/>
                </p:nvSpPr>
                <p:spPr bwMode="auto">
                  <a:xfrm flipV="1">
                    <a:off x="1289540" y="1"/>
                    <a:ext cx="738554" cy="187568"/>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48" name="直接连接符 132"/>
                  <p:cNvSpPr>
                    <a:spLocks noChangeShapeType="1"/>
                  </p:cNvSpPr>
                  <p:nvPr/>
                </p:nvSpPr>
                <p:spPr bwMode="auto">
                  <a:xfrm flipV="1">
                    <a:off x="550986" y="187569"/>
                    <a:ext cx="738554" cy="56270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49" name="直接连接符 133"/>
                  <p:cNvSpPr>
                    <a:spLocks noChangeShapeType="1"/>
                  </p:cNvSpPr>
                  <p:nvPr/>
                </p:nvSpPr>
                <p:spPr bwMode="auto">
                  <a:xfrm flipV="1">
                    <a:off x="11724" y="750279"/>
                    <a:ext cx="539262" cy="100818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0" name="直接连接符 134"/>
                  <p:cNvSpPr>
                    <a:spLocks noChangeShapeType="1"/>
                  </p:cNvSpPr>
                  <p:nvPr/>
                </p:nvSpPr>
                <p:spPr bwMode="auto">
                  <a:xfrm flipV="1">
                    <a:off x="11724" y="1758464"/>
                    <a:ext cx="1" cy="100818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1" name="直接连接符 135"/>
                  <p:cNvSpPr>
                    <a:spLocks noChangeShapeType="1"/>
                  </p:cNvSpPr>
                  <p:nvPr/>
                </p:nvSpPr>
                <p:spPr bwMode="auto">
                  <a:xfrm flipH="1" flipV="1">
                    <a:off x="0" y="2766648"/>
                    <a:ext cx="281355" cy="83583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2" name="直接连接符 136"/>
                  <p:cNvSpPr>
                    <a:spLocks noChangeShapeType="1"/>
                  </p:cNvSpPr>
                  <p:nvPr/>
                </p:nvSpPr>
                <p:spPr bwMode="auto">
                  <a:xfrm flipH="1" flipV="1">
                    <a:off x="269633" y="3602482"/>
                    <a:ext cx="855784" cy="72333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3" name="直接连接符 137"/>
                  <p:cNvSpPr>
                    <a:spLocks noChangeShapeType="1"/>
                  </p:cNvSpPr>
                  <p:nvPr/>
                </p:nvSpPr>
                <p:spPr bwMode="auto">
                  <a:xfrm flipH="1" flipV="1">
                    <a:off x="1098475" y="4294651"/>
                    <a:ext cx="1111326" cy="331231"/>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4" name="直接连接符 138"/>
                  <p:cNvSpPr>
                    <a:spLocks noChangeShapeType="1"/>
                  </p:cNvSpPr>
                  <p:nvPr/>
                </p:nvSpPr>
                <p:spPr bwMode="auto">
                  <a:xfrm flipH="1">
                    <a:off x="2200444" y="4366483"/>
                    <a:ext cx="1111326" cy="259400"/>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5" name="直接连接符 139"/>
                  <p:cNvSpPr>
                    <a:spLocks noChangeShapeType="1"/>
                  </p:cNvSpPr>
                  <p:nvPr/>
                </p:nvSpPr>
                <p:spPr bwMode="auto">
                  <a:xfrm flipH="1">
                    <a:off x="3288942" y="3727939"/>
                    <a:ext cx="861029" cy="63854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6" name="直接连接符 140"/>
                  <p:cNvSpPr>
                    <a:spLocks noChangeShapeType="1"/>
                  </p:cNvSpPr>
                  <p:nvPr/>
                </p:nvSpPr>
                <p:spPr bwMode="auto">
                  <a:xfrm flipH="1">
                    <a:off x="4134494" y="2766647"/>
                    <a:ext cx="385884" cy="961292"/>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7" name="直接连接符 141"/>
                  <p:cNvSpPr>
                    <a:spLocks noChangeShapeType="1"/>
                  </p:cNvSpPr>
                  <p:nvPr/>
                </p:nvSpPr>
                <p:spPr bwMode="auto">
                  <a:xfrm>
                    <a:off x="4520378" y="1758463"/>
                    <a:ext cx="1" cy="103512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8" name="直接连接符 142"/>
                  <p:cNvSpPr>
                    <a:spLocks noChangeShapeType="1"/>
                  </p:cNvSpPr>
                  <p:nvPr/>
                </p:nvSpPr>
                <p:spPr bwMode="auto">
                  <a:xfrm>
                    <a:off x="4032740" y="879232"/>
                    <a:ext cx="487638" cy="906170"/>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59" name="直接连接符 143"/>
                  <p:cNvSpPr>
                    <a:spLocks noChangeShapeType="1"/>
                  </p:cNvSpPr>
                  <p:nvPr/>
                </p:nvSpPr>
                <p:spPr bwMode="auto">
                  <a:xfrm>
                    <a:off x="3337917" y="166181"/>
                    <a:ext cx="717215" cy="73443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0" name="直接连接符 144"/>
                  <p:cNvSpPr>
                    <a:spLocks noChangeShapeType="1"/>
                  </p:cNvSpPr>
                  <p:nvPr/>
                </p:nvSpPr>
                <p:spPr bwMode="auto">
                  <a:xfrm>
                    <a:off x="2038892" y="0"/>
                    <a:ext cx="1299025" cy="166181"/>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2161" name="直接连接符 115"/>
                <p:cNvSpPr>
                  <a:spLocks noChangeShapeType="1"/>
                </p:cNvSpPr>
                <p:nvPr/>
              </p:nvSpPr>
              <p:spPr bwMode="auto">
                <a:xfrm>
                  <a:off x="1289540" y="187569"/>
                  <a:ext cx="2022230" cy="4178914"/>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2" name="直接连接符 116"/>
                <p:cNvSpPr>
                  <a:spLocks noChangeShapeType="1"/>
                </p:cNvSpPr>
                <p:nvPr/>
              </p:nvSpPr>
              <p:spPr bwMode="auto">
                <a:xfrm flipH="1">
                  <a:off x="1828801" y="0"/>
                  <a:ext cx="210092" cy="1254371"/>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3" name="直接连接符 117"/>
                <p:cNvSpPr>
                  <a:spLocks noChangeShapeType="1"/>
                </p:cNvSpPr>
                <p:nvPr/>
              </p:nvSpPr>
              <p:spPr bwMode="auto">
                <a:xfrm>
                  <a:off x="1828801" y="1275759"/>
                  <a:ext cx="371643" cy="334579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4" name="直接连接符 118"/>
                <p:cNvSpPr>
                  <a:spLocks noChangeShapeType="1"/>
                </p:cNvSpPr>
                <p:nvPr/>
              </p:nvSpPr>
              <p:spPr bwMode="auto">
                <a:xfrm flipH="1">
                  <a:off x="23449" y="245438"/>
                  <a:ext cx="1229431" cy="257568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5" name="直接连接符 119"/>
                <p:cNvSpPr>
                  <a:spLocks noChangeShapeType="1"/>
                </p:cNvSpPr>
                <p:nvPr/>
              </p:nvSpPr>
              <p:spPr bwMode="auto">
                <a:xfrm flipH="1">
                  <a:off x="311962" y="664822"/>
                  <a:ext cx="275684" cy="2993829"/>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6" name="直接连接符 120"/>
                <p:cNvSpPr>
                  <a:spLocks noChangeShapeType="1"/>
                </p:cNvSpPr>
                <p:nvPr/>
              </p:nvSpPr>
              <p:spPr bwMode="auto">
                <a:xfrm flipH="1">
                  <a:off x="1368785" y="154147"/>
                  <a:ext cx="1984570" cy="83866"/>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7" name="直接连接符 121"/>
                <p:cNvSpPr>
                  <a:spLocks noChangeShapeType="1"/>
                </p:cNvSpPr>
                <p:nvPr/>
              </p:nvSpPr>
              <p:spPr bwMode="auto">
                <a:xfrm flipH="1" flipV="1">
                  <a:off x="1371267" y="271435"/>
                  <a:ext cx="2626533" cy="586915"/>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8" name="直接连接符 122"/>
                <p:cNvSpPr>
                  <a:spLocks noChangeShapeType="1"/>
                </p:cNvSpPr>
                <p:nvPr/>
              </p:nvSpPr>
              <p:spPr bwMode="auto">
                <a:xfrm flipH="1" flipV="1">
                  <a:off x="1803685" y="1231910"/>
                  <a:ext cx="2716692" cy="553492"/>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69" name="直接连接符 123"/>
                <p:cNvSpPr>
                  <a:spLocks noChangeShapeType="1"/>
                </p:cNvSpPr>
                <p:nvPr/>
              </p:nvSpPr>
              <p:spPr bwMode="auto">
                <a:xfrm flipH="1" flipV="1">
                  <a:off x="0" y="1700073"/>
                  <a:ext cx="506408" cy="143847"/>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0" name="直接连接符 124"/>
                <p:cNvSpPr>
                  <a:spLocks noChangeShapeType="1"/>
                </p:cNvSpPr>
                <p:nvPr/>
              </p:nvSpPr>
              <p:spPr bwMode="auto">
                <a:xfrm flipH="1" flipV="1">
                  <a:off x="497075" y="1876276"/>
                  <a:ext cx="672304" cy="2418375"/>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1" name="直接连接符 125"/>
                <p:cNvSpPr>
                  <a:spLocks noChangeShapeType="1"/>
                </p:cNvSpPr>
                <p:nvPr/>
              </p:nvSpPr>
              <p:spPr bwMode="auto">
                <a:xfrm flipV="1">
                  <a:off x="1169379" y="231419"/>
                  <a:ext cx="100254" cy="4058908"/>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2" name="直接连接符 126"/>
                <p:cNvSpPr>
                  <a:spLocks noChangeShapeType="1"/>
                </p:cNvSpPr>
                <p:nvPr/>
              </p:nvSpPr>
              <p:spPr bwMode="auto">
                <a:xfrm flipV="1">
                  <a:off x="3318976" y="858350"/>
                  <a:ext cx="694823" cy="3467466"/>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3" name="直接连接符 127"/>
                <p:cNvSpPr>
                  <a:spLocks noChangeShapeType="1"/>
                </p:cNvSpPr>
                <p:nvPr/>
              </p:nvSpPr>
              <p:spPr bwMode="auto">
                <a:xfrm flipH="1" flipV="1">
                  <a:off x="3330711" y="169671"/>
                  <a:ext cx="1137796" cy="2541406"/>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4" name="直接连接符 128"/>
                <p:cNvSpPr>
                  <a:spLocks noChangeShapeType="1"/>
                </p:cNvSpPr>
                <p:nvPr/>
              </p:nvSpPr>
              <p:spPr bwMode="auto">
                <a:xfrm flipH="1">
                  <a:off x="1213341" y="2745474"/>
                  <a:ext cx="3307036" cy="154485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5" name="直接连接符 129"/>
                <p:cNvSpPr>
                  <a:spLocks noChangeShapeType="1"/>
                </p:cNvSpPr>
                <p:nvPr/>
              </p:nvSpPr>
              <p:spPr bwMode="auto">
                <a:xfrm flipH="1" flipV="1">
                  <a:off x="485891" y="1886568"/>
                  <a:ext cx="2825879" cy="2436115"/>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176" name="直接连接符 130"/>
                <p:cNvSpPr>
                  <a:spLocks noChangeShapeType="1"/>
                </p:cNvSpPr>
                <p:nvPr/>
              </p:nvSpPr>
              <p:spPr bwMode="auto">
                <a:xfrm flipH="1" flipV="1">
                  <a:off x="1851366" y="1280224"/>
                  <a:ext cx="2291759" cy="2452912"/>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42177" name="文本框 111"/>
            <p:cNvSpPr>
              <a:spLocks noChangeArrowheads="1"/>
            </p:cNvSpPr>
            <p:nvPr/>
          </p:nvSpPr>
          <p:spPr bwMode="auto">
            <a:xfrm>
              <a:off x="148317" y="403810"/>
              <a:ext cx="1146468"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3200">
                  <a:solidFill>
                    <a:srgbClr val="728D98"/>
                  </a:solidFill>
                  <a:latin typeface="微软雅黑" panose="020B0503020204020204" pitchFamily="34" charset="-122"/>
                  <a:ea typeface="微软雅黑" panose="020B0503020204020204" pitchFamily="34" charset="-122"/>
                  <a:sym typeface="微软雅黑" panose="020B0503020204020204" pitchFamily="34" charset="-122"/>
                </a:rPr>
                <a:t>   5</a:t>
              </a:r>
            </a:p>
          </p:txBody>
        </p:sp>
      </p:grpSp>
      <p:sp>
        <p:nvSpPr>
          <p:cNvPr id="42178" name="箭头: 下 148"/>
          <p:cNvSpPr>
            <a:spLocks noChangeArrowheads="1"/>
          </p:cNvSpPr>
          <p:nvPr/>
        </p:nvSpPr>
        <p:spPr bwMode="auto">
          <a:xfrm>
            <a:off x="10321925" y="3141663"/>
            <a:ext cx="273050" cy="552450"/>
          </a:xfrm>
          <a:prstGeom prst="downArrow">
            <a:avLst>
              <a:gd name="adj1" fmla="val 50000"/>
              <a:gd name="adj2" fmla="val 50113"/>
            </a:avLst>
          </a:prstGeom>
          <a:solidFill>
            <a:srgbClr val="FF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等线" charset="0"/>
              <a:ea typeface="等线" charset="0"/>
              <a:cs typeface="等线" charset="0"/>
              <a:sym typeface="等线" charset="0"/>
            </a:endParaRPr>
          </a:p>
        </p:txBody>
      </p:sp>
      <p:sp>
        <p:nvSpPr>
          <p:cNvPr id="42179" name="矩形 153"/>
          <p:cNvSpPr>
            <a:spLocks noChangeArrowheads="1"/>
          </p:cNvSpPr>
          <p:nvPr/>
        </p:nvSpPr>
        <p:spPr bwMode="auto">
          <a:xfrm>
            <a:off x="9683750" y="3870325"/>
            <a:ext cx="1941513"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细化消息的内容</a:t>
            </a:r>
            <a:endParaRPr lang="zh-CN" altLang="en-US"/>
          </a:p>
        </p:txBody>
      </p:sp>
    </p:spTree>
    <p:extLst>
      <p:ext uri="{BB962C8B-B14F-4D97-AF65-F5344CB8AC3E}">
        <p14:creationId xmlns:p14="http://schemas.microsoft.com/office/powerpoint/2010/main" val="4201593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withEffect">
                                  <p:stCondLst>
                                    <p:cond delay="0"/>
                                  </p:stCondLst>
                                  <p:childTnLst>
                                    <p:set>
                                      <p:cBhvr>
                                        <p:cTn id="6" dur="1" fill="hold">
                                          <p:stCondLst>
                                            <p:cond delay="0"/>
                                          </p:stCondLst>
                                        </p:cTn>
                                        <p:tgtEl>
                                          <p:spTgt spid="41989"/>
                                        </p:tgtEl>
                                        <p:attrNameLst>
                                          <p:attrName>style.visibility</p:attrName>
                                        </p:attrNameLst>
                                      </p:cBhvr>
                                      <p:to>
                                        <p:strVal val="visible"/>
                                      </p:to>
                                    </p:set>
                                    <p:anim calcmode="lin" valueType="num">
                                      <p:cBhvr>
                                        <p:cTn id="7" dur="1000" fill="hold"/>
                                        <p:tgtEl>
                                          <p:spTgt spid="41989"/>
                                        </p:tgtEl>
                                        <p:attrNameLst>
                                          <p:attrName>ppt_w</p:attrName>
                                        </p:attrNameLst>
                                      </p:cBhvr>
                                      <p:tavLst>
                                        <p:tav tm="0">
                                          <p:val>
                                            <p:fltVal val="0"/>
                                          </p:val>
                                        </p:tav>
                                        <p:tav tm="100000">
                                          <p:val>
                                            <p:strVal val="#ppt_w"/>
                                          </p:val>
                                        </p:tav>
                                      </p:tavLst>
                                    </p:anim>
                                    <p:anim calcmode="lin" valueType="num">
                                      <p:cBhvr>
                                        <p:cTn id="8" dur="1000" fill="hold"/>
                                        <p:tgtEl>
                                          <p:spTgt spid="41989"/>
                                        </p:tgtEl>
                                        <p:attrNameLst>
                                          <p:attrName>ppt_h</p:attrName>
                                        </p:attrNameLst>
                                      </p:cBhvr>
                                      <p:tavLst>
                                        <p:tav tm="0">
                                          <p:val>
                                            <p:fltVal val="0"/>
                                          </p:val>
                                        </p:tav>
                                        <p:tav tm="100000">
                                          <p:val>
                                            <p:strVal val="#ppt_h"/>
                                          </p:val>
                                        </p:tav>
                                      </p:tavLst>
                                    </p:anim>
                                    <p:anim calcmode="lin" valueType="num">
                                      <p:cBhvr>
                                        <p:cTn id="9" dur="1000" fill="hold"/>
                                        <p:tgtEl>
                                          <p:spTgt spid="41989"/>
                                        </p:tgtEl>
                                        <p:attrNameLst>
                                          <p:attrName>style.rotation</p:attrName>
                                        </p:attrNameLst>
                                      </p:cBhvr>
                                      <p:tavLst>
                                        <p:tav tm="0">
                                          <p:val>
                                            <p:fltVal val="90"/>
                                          </p:val>
                                        </p:tav>
                                        <p:tav tm="100000">
                                          <p:val>
                                            <p:fltVal val="0"/>
                                          </p:val>
                                        </p:tav>
                                      </p:tavLst>
                                    </p:anim>
                                    <p:animEffect>
                                      <p:cBhvr>
                                        <p:cTn id="10" dur="1000"/>
                                        <p:tgtEl>
                                          <p:spTgt spid="41989"/>
                                        </p:tgtEl>
                                      </p:cBhvr>
                                    </p:animEffect>
                                  </p:childTnLst>
                                </p:cTn>
                              </p:par>
                              <p:par>
                                <p:cTn id="11" presetID="31" presetClass="entr" presetSubtype="0" fill="hold" nodeType="withEffect">
                                  <p:stCondLst>
                                    <p:cond delay="0"/>
                                  </p:stCondLst>
                                  <p:childTnLst>
                                    <p:set>
                                      <p:cBhvr>
                                        <p:cTn id="12" dur="1" fill="hold">
                                          <p:stCondLst>
                                            <p:cond delay="0"/>
                                          </p:stCondLst>
                                        </p:cTn>
                                        <p:tgtEl>
                                          <p:spTgt spid="42025"/>
                                        </p:tgtEl>
                                        <p:attrNameLst>
                                          <p:attrName>style.visibility</p:attrName>
                                        </p:attrNameLst>
                                      </p:cBhvr>
                                      <p:to>
                                        <p:strVal val="visible"/>
                                      </p:to>
                                    </p:set>
                                    <p:anim calcmode="lin" valueType="num">
                                      <p:cBhvr>
                                        <p:cTn id="13" dur="1000" fill="hold"/>
                                        <p:tgtEl>
                                          <p:spTgt spid="42025"/>
                                        </p:tgtEl>
                                        <p:attrNameLst>
                                          <p:attrName>ppt_w</p:attrName>
                                        </p:attrNameLst>
                                      </p:cBhvr>
                                      <p:tavLst>
                                        <p:tav tm="0">
                                          <p:val>
                                            <p:fltVal val="0"/>
                                          </p:val>
                                        </p:tav>
                                        <p:tav tm="100000">
                                          <p:val>
                                            <p:strVal val="#ppt_w"/>
                                          </p:val>
                                        </p:tav>
                                      </p:tavLst>
                                    </p:anim>
                                    <p:anim calcmode="lin" valueType="num">
                                      <p:cBhvr>
                                        <p:cTn id="14" dur="1000" fill="hold"/>
                                        <p:tgtEl>
                                          <p:spTgt spid="42025"/>
                                        </p:tgtEl>
                                        <p:attrNameLst>
                                          <p:attrName>ppt_h</p:attrName>
                                        </p:attrNameLst>
                                      </p:cBhvr>
                                      <p:tavLst>
                                        <p:tav tm="0">
                                          <p:val>
                                            <p:fltVal val="0"/>
                                          </p:val>
                                        </p:tav>
                                        <p:tav tm="100000">
                                          <p:val>
                                            <p:strVal val="#ppt_h"/>
                                          </p:val>
                                        </p:tav>
                                      </p:tavLst>
                                    </p:anim>
                                    <p:anim calcmode="lin" valueType="num">
                                      <p:cBhvr>
                                        <p:cTn id="15" dur="1000" fill="hold"/>
                                        <p:tgtEl>
                                          <p:spTgt spid="42025"/>
                                        </p:tgtEl>
                                        <p:attrNameLst>
                                          <p:attrName>style.rotation</p:attrName>
                                        </p:attrNameLst>
                                      </p:cBhvr>
                                      <p:tavLst>
                                        <p:tav tm="0">
                                          <p:val>
                                            <p:fltVal val="90"/>
                                          </p:val>
                                        </p:tav>
                                        <p:tav tm="100000">
                                          <p:val>
                                            <p:fltVal val="0"/>
                                          </p:val>
                                        </p:tav>
                                      </p:tavLst>
                                    </p:anim>
                                    <p:animEffect>
                                      <p:cBhvr>
                                        <p:cTn id="16" dur="1000"/>
                                        <p:tgtEl>
                                          <p:spTgt spid="42025"/>
                                        </p:tgtEl>
                                      </p:cBhvr>
                                    </p:animEffect>
                                  </p:childTnLst>
                                </p:cTn>
                              </p:par>
                              <p:par>
                                <p:cTn id="17" presetID="31" presetClass="entr" presetSubtype="0" fill="hold" nodeType="withEffect">
                                  <p:stCondLst>
                                    <p:cond delay="0"/>
                                  </p:stCondLst>
                                  <p:childTnLst>
                                    <p:set>
                                      <p:cBhvr>
                                        <p:cTn id="18" dur="1" fill="hold">
                                          <p:stCondLst>
                                            <p:cond delay="0"/>
                                          </p:stCondLst>
                                        </p:cTn>
                                        <p:tgtEl>
                                          <p:spTgt spid="42061"/>
                                        </p:tgtEl>
                                        <p:attrNameLst>
                                          <p:attrName>style.visibility</p:attrName>
                                        </p:attrNameLst>
                                      </p:cBhvr>
                                      <p:to>
                                        <p:strVal val="visible"/>
                                      </p:to>
                                    </p:set>
                                    <p:anim calcmode="lin" valueType="num">
                                      <p:cBhvr>
                                        <p:cTn id="19" dur="1000" fill="hold"/>
                                        <p:tgtEl>
                                          <p:spTgt spid="42061"/>
                                        </p:tgtEl>
                                        <p:attrNameLst>
                                          <p:attrName>ppt_w</p:attrName>
                                        </p:attrNameLst>
                                      </p:cBhvr>
                                      <p:tavLst>
                                        <p:tav tm="0">
                                          <p:val>
                                            <p:fltVal val="0"/>
                                          </p:val>
                                        </p:tav>
                                        <p:tav tm="100000">
                                          <p:val>
                                            <p:strVal val="#ppt_w"/>
                                          </p:val>
                                        </p:tav>
                                      </p:tavLst>
                                    </p:anim>
                                    <p:anim calcmode="lin" valueType="num">
                                      <p:cBhvr>
                                        <p:cTn id="20" dur="1000" fill="hold"/>
                                        <p:tgtEl>
                                          <p:spTgt spid="42061"/>
                                        </p:tgtEl>
                                        <p:attrNameLst>
                                          <p:attrName>ppt_h</p:attrName>
                                        </p:attrNameLst>
                                      </p:cBhvr>
                                      <p:tavLst>
                                        <p:tav tm="0">
                                          <p:val>
                                            <p:fltVal val="0"/>
                                          </p:val>
                                        </p:tav>
                                        <p:tav tm="100000">
                                          <p:val>
                                            <p:strVal val="#ppt_h"/>
                                          </p:val>
                                        </p:tav>
                                      </p:tavLst>
                                    </p:anim>
                                    <p:anim calcmode="lin" valueType="num">
                                      <p:cBhvr>
                                        <p:cTn id="21" dur="1000" fill="hold"/>
                                        <p:tgtEl>
                                          <p:spTgt spid="42061"/>
                                        </p:tgtEl>
                                        <p:attrNameLst>
                                          <p:attrName>style.rotation</p:attrName>
                                        </p:attrNameLst>
                                      </p:cBhvr>
                                      <p:tavLst>
                                        <p:tav tm="0">
                                          <p:val>
                                            <p:fltVal val="90"/>
                                          </p:val>
                                        </p:tav>
                                        <p:tav tm="100000">
                                          <p:val>
                                            <p:fltVal val="0"/>
                                          </p:val>
                                        </p:tav>
                                      </p:tavLst>
                                    </p:anim>
                                    <p:animEffect>
                                      <p:cBhvr>
                                        <p:cTn id="22" dur="1000"/>
                                        <p:tgtEl>
                                          <p:spTgt spid="42061"/>
                                        </p:tgtEl>
                                      </p:cBhvr>
                                    </p:animEffect>
                                  </p:childTnLst>
                                </p:cTn>
                              </p:par>
                              <p:par>
                                <p:cTn id="23" presetID="31" presetClass="entr" presetSubtype="0" fill="hold" nodeType="withEffect">
                                  <p:stCondLst>
                                    <p:cond delay="0"/>
                                  </p:stCondLst>
                                  <p:childTnLst>
                                    <p:set>
                                      <p:cBhvr>
                                        <p:cTn id="24" dur="1" fill="hold">
                                          <p:stCondLst>
                                            <p:cond delay="0"/>
                                          </p:stCondLst>
                                        </p:cTn>
                                        <p:tgtEl>
                                          <p:spTgt spid="42097"/>
                                        </p:tgtEl>
                                        <p:attrNameLst>
                                          <p:attrName>style.visibility</p:attrName>
                                        </p:attrNameLst>
                                      </p:cBhvr>
                                      <p:to>
                                        <p:strVal val="visible"/>
                                      </p:to>
                                    </p:set>
                                    <p:anim calcmode="lin" valueType="num">
                                      <p:cBhvr>
                                        <p:cTn id="25" dur="1000" fill="hold"/>
                                        <p:tgtEl>
                                          <p:spTgt spid="42097"/>
                                        </p:tgtEl>
                                        <p:attrNameLst>
                                          <p:attrName>ppt_w</p:attrName>
                                        </p:attrNameLst>
                                      </p:cBhvr>
                                      <p:tavLst>
                                        <p:tav tm="0">
                                          <p:val>
                                            <p:fltVal val="0"/>
                                          </p:val>
                                        </p:tav>
                                        <p:tav tm="100000">
                                          <p:val>
                                            <p:strVal val="#ppt_w"/>
                                          </p:val>
                                        </p:tav>
                                      </p:tavLst>
                                    </p:anim>
                                    <p:anim calcmode="lin" valueType="num">
                                      <p:cBhvr>
                                        <p:cTn id="26" dur="1000" fill="hold"/>
                                        <p:tgtEl>
                                          <p:spTgt spid="42097"/>
                                        </p:tgtEl>
                                        <p:attrNameLst>
                                          <p:attrName>ppt_h</p:attrName>
                                        </p:attrNameLst>
                                      </p:cBhvr>
                                      <p:tavLst>
                                        <p:tav tm="0">
                                          <p:val>
                                            <p:fltVal val="0"/>
                                          </p:val>
                                        </p:tav>
                                        <p:tav tm="100000">
                                          <p:val>
                                            <p:strVal val="#ppt_h"/>
                                          </p:val>
                                        </p:tav>
                                      </p:tavLst>
                                    </p:anim>
                                    <p:anim calcmode="lin" valueType="num">
                                      <p:cBhvr>
                                        <p:cTn id="27" dur="1000" fill="hold"/>
                                        <p:tgtEl>
                                          <p:spTgt spid="42097"/>
                                        </p:tgtEl>
                                        <p:attrNameLst>
                                          <p:attrName>style.rotation</p:attrName>
                                        </p:attrNameLst>
                                      </p:cBhvr>
                                      <p:tavLst>
                                        <p:tav tm="0">
                                          <p:val>
                                            <p:fltVal val="90"/>
                                          </p:val>
                                        </p:tav>
                                        <p:tav tm="100000">
                                          <p:val>
                                            <p:fltVal val="0"/>
                                          </p:val>
                                        </p:tav>
                                      </p:tavLst>
                                    </p:anim>
                                    <p:animEffect>
                                      <p:cBhvr>
                                        <p:cTn id="28" dur="1000"/>
                                        <p:tgtEl>
                                          <p:spTgt spid="42097"/>
                                        </p:tgtEl>
                                      </p:cBhvr>
                                    </p:animEffect>
                                  </p:childTnLst>
                                </p:cTn>
                              </p:par>
                              <p:par>
                                <p:cTn id="29" presetID="31" presetClass="entr" presetSubtype="0" fill="hold" nodeType="withEffect">
                                  <p:stCondLst>
                                    <p:cond delay="0"/>
                                  </p:stCondLst>
                                  <p:childTnLst>
                                    <p:set>
                                      <p:cBhvr>
                                        <p:cTn id="30" dur="1" fill="hold">
                                          <p:stCondLst>
                                            <p:cond delay="0"/>
                                          </p:stCondLst>
                                        </p:cTn>
                                        <p:tgtEl>
                                          <p:spTgt spid="42142"/>
                                        </p:tgtEl>
                                        <p:attrNameLst>
                                          <p:attrName>style.visibility</p:attrName>
                                        </p:attrNameLst>
                                      </p:cBhvr>
                                      <p:to>
                                        <p:strVal val="visible"/>
                                      </p:to>
                                    </p:set>
                                    <p:anim calcmode="lin" valueType="num">
                                      <p:cBhvr>
                                        <p:cTn id="31" dur="1000" fill="hold"/>
                                        <p:tgtEl>
                                          <p:spTgt spid="42142"/>
                                        </p:tgtEl>
                                        <p:attrNameLst>
                                          <p:attrName>ppt_w</p:attrName>
                                        </p:attrNameLst>
                                      </p:cBhvr>
                                      <p:tavLst>
                                        <p:tav tm="0">
                                          <p:val>
                                            <p:fltVal val="0"/>
                                          </p:val>
                                        </p:tav>
                                        <p:tav tm="100000">
                                          <p:val>
                                            <p:strVal val="#ppt_w"/>
                                          </p:val>
                                        </p:tav>
                                      </p:tavLst>
                                    </p:anim>
                                    <p:anim calcmode="lin" valueType="num">
                                      <p:cBhvr>
                                        <p:cTn id="32" dur="1000" fill="hold"/>
                                        <p:tgtEl>
                                          <p:spTgt spid="42142"/>
                                        </p:tgtEl>
                                        <p:attrNameLst>
                                          <p:attrName>ppt_h</p:attrName>
                                        </p:attrNameLst>
                                      </p:cBhvr>
                                      <p:tavLst>
                                        <p:tav tm="0">
                                          <p:val>
                                            <p:fltVal val="0"/>
                                          </p:val>
                                        </p:tav>
                                        <p:tav tm="100000">
                                          <p:val>
                                            <p:strVal val="#ppt_h"/>
                                          </p:val>
                                        </p:tav>
                                      </p:tavLst>
                                    </p:anim>
                                    <p:anim calcmode="lin" valueType="num">
                                      <p:cBhvr>
                                        <p:cTn id="33" dur="1000" fill="hold"/>
                                        <p:tgtEl>
                                          <p:spTgt spid="42142"/>
                                        </p:tgtEl>
                                        <p:attrNameLst>
                                          <p:attrName>style.rotation</p:attrName>
                                        </p:attrNameLst>
                                      </p:cBhvr>
                                      <p:tavLst>
                                        <p:tav tm="0">
                                          <p:val>
                                            <p:fltVal val="90"/>
                                          </p:val>
                                        </p:tav>
                                        <p:tav tm="100000">
                                          <p:val>
                                            <p:fltVal val="0"/>
                                          </p:val>
                                        </p:tav>
                                      </p:tavLst>
                                    </p:anim>
                                    <p:animEffect>
                                      <p:cBhvr>
                                        <p:cTn id="34" dur="1000"/>
                                        <p:tgtEl>
                                          <p:spTgt spid="4214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42133"/>
                                        </p:tgtEl>
                                        <p:attrNameLst>
                                          <p:attrName>style.visibility</p:attrName>
                                        </p:attrNameLst>
                                      </p:cBhvr>
                                      <p:to>
                                        <p:strVal val="visible"/>
                                      </p:to>
                                    </p:set>
                                    <p:animEffect>
                                      <p:cBhvr>
                                        <p:cTn id="39" dur="500"/>
                                        <p:tgtEl>
                                          <p:spTgt spid="42133"/>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2134"/>
                                        </p:tgtEl>
                                        <p:attrNameLst>
                                          <p:attrName>style.visibility</p:attrName>
                                        </p:attrNameLst>
                                      </p:cBhvr>
                                      <p:to>
                                        <p:strVal val="visible"/>
                                      </p:to>
                                    </p:set>
                                    <p:animEffect>
                                      <p:cBhvr>
                                        <p:cTn id="42" dur="500"/>
                                        <p:tgtEl>
                                          <p:spTgt spid="42134"/>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2135"/>
                                        </p:tgtEl>
                                        <p:attrNameLst>
                                          <p:attrName>style.visibility</p:attrName>
                                        </p:attrNameLst>
                                      </p:cBhvr>
                                      <p:to>
                                        <p:strVal val="visible"/>
                                      </p:to>
                                    </p:set>
                                    <p:animEffect>
                                      <p:cBhvr>
                                        <p:cTn id="45" dur="500"/>
                                        <p:tgtEl>
                                          <p:spTgt spid="4213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2136"/>
                                        </p:tgtEl>
                                        <p:attrNameLst>
                                          <p:attrName>style.visibility</p:attrName>
                                        </p:attrNameLst>
                                      </p:cBhvr>
                                      <p:to>
                                        <p:strVal val="visible"/>
                                      </p:to>
                                    </p:set>
                                    <p:animEffect>
                                      <p:cBhvr>
                                        <p:cTn id="48" dur="500"/>
                                        <p:tgtEl>
                                          <p:spTgt spid="42136"/>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2178"/>
                                        </p:tgtEl>
                                        <p:attrNameLst>
                                          <p:attrName>style.visibility</p:attrName>
                                        </p:attrNameLst>
                                      </p:cBhvr>
                                      <p:to>
                                        <p:strVal val="visible"/>
                                      </p:to>
                                    </p:set>
                                    <p:animEffect>
                                      <p:cBhvr>
                                        <p:cTn id="51" dur="500"/>
                                        <p:tgtEl>
                                          <p:spTgt spid="42178"/>
                                        </p:tgtEl>
                                      </p:cBhvr>
                                    </p:animEffect>
                                  </p:childTnLst>
                                </p:cTn>
                              </p:par>
                            </p:childTnLst>
                          </p:cTn>
                        </p:par>
                        <p:par>
                          <p:cTn id="52" fill="hold" nodeType="afterGroup">
                            <p:stCondLst>
                              <p:cond delay="500"/>
                            </p:stCondLst>
                            <p:childTnLst>
                              <p:par>
                                <p:cTn id="53" presetID="42" presetClass="entr" presetSubtype="0" fill="hold" grpId="0" nodeType="afterEffect">
                                  <p:stCondLst>
                                    <p:cond delay="0"/>
                                  </p:stCondLst>
                                  <p:childTnLst>
                                    <p:set>
                                      <p:cBhvr>
                                        <p:cTn id="54" dur="1" fill="hold">
                                          <p:stCondLst>
                                            <p:cond delay="0"/>
                                          </p:stCondLst>
                                        </p:cTn>
                                        <p:tgtEl>
                                          <p:spTgt spid="42137"/>
                                        </p:tgtEl>
                                        <p:attrNameLst>
                                          <p:attrName>style.visibility</p:attrName>
                                        </p:attrNameLst>
                                      </p:cBhvr>
                                      <p:to>
                                        <p:strVal val="visible"/>
                                      </p:to>
                                    </p:set>
                                    <p:animEffect>
                                      <p:cBhvr>
                                        <p:cTn id="55" dur="1000"/>
                                        <p:tgtEl>
                                          <p:spTgt spid="42137"/>
                                        </p:tgtEl>
                                      </p:cBhvr>
                                    </p:animEffect>
                                    <p:anim calcmode="lin" valueType="num">
                                      <p:cBhvr>
                                        <p:cTn id="56" dur="1000" fill="hold"/>
                                        <p:tgtEl>
                                          <p:spTgt spid="42137"/>
                                        </p:tgtEl>
                                        <p:attrNameLst>
                                          <p:attrName>ppt_x</p:attrName>
                                        </p:attrNameLst>
                                      </p:cBhvr>
                                      <p:tavLst>
                                        <p:tav tm="0">
                                          <p:val>
                                            <p:strVal val="#ppt_x"/>
                                          </p:val>
                                        </p:tav>
                                        <p:tav tm="100000">
                                          <p:val>
                                            <p:strVal val="#ppt_x"/>
                                          </p:val>
                                        </p:tav>
                                      </p:tavLst>
                                    </p:anim>
                                    <p:anim calcmode="lin" valueType="num">
                                      <p:cBhvr>
                                        <p:cTn id="57" dur="1000" fill="hold"/>
                                        <p:tgtEl>
                                          <p:spTgt spid="42137"/>
                                        </p:tgtEl>
                                        <p:attrNameLst>
                                          <p:attrName>ppt_y</p:attrName>
                                        </p:attrNameLst>
                                      </p:cBhvr>
                                      <p:tavLst>
                                        <p:tav tm="0">
                                          <p:val>
                                            <p:strVal val="#ppt_y+.1"/>
                                          </p:val>
                                        </p:tav>
                                        <p:tav tm="100000">
                                          <p:val>
                                            <p:strVal val="#ppt_y"/>
                                          </p:val>
                                        </p:tav>
                                      </p:tavLst>
                                    </p:anim>
                                  </p:childTnLst>
                                </p:cTn>
                              </p:par>
                            </p:childTnLst>
                          </p:cTn>
                        </p:par>
                        <p:par>
                          <p:cTn id="58" fill="hold" nodeType="afterGroup">
                            <p:stCondLst>
                              <p:cond delay="1500"/>
                            </p:stCondLst>
                            <p:childTnLst>
                              <p:par>
                                <p:cTn id="59" presetID="42" presetClass="entr" presetSubtype="0" fill="hold" grpId="0" nodeType="afterEffect">
                                  <p:stCondLst>
                                    <p:cond delay="0"/>
                                  </p:stCondLst>
                                  <p:childTnLst>
                                    <p:set>
                                      <p:cBhvr>
                                        <p:cTn id="60" dur="1" fill="hold">
                                          <p:stCondLst>
                                            <p:cond delay="0"/>
                                          </p:stCondLst>
                                        </p:cTn>
                                        <p:tgtEl>
                                          <p:spTgt spid="42138"/>
                                        </p:tgtEl>
                                        <p:attrNameLst>
                                          <p:attrName>style.visibility</p:attrName>
                                        </p:attrNameLst>
                                      </p:cBhvr>
                                      <p:to>
                                        <p:strVal val="visible"/>
                                      </p:to>
                                    </p:set>
                                    <p:animEffect>
                                      <p:cBhvr>
                                        <p:cTn id="61" dur="1000"/>
                                        <p:tgtEl>
                                          <p:spTgt spid="42138"/>
                                        </p:tgtEl>
                                      </p:cBhvr>
                                    </p:animEffect>
                                    <p:anim calcmode="lin" valueType="num">
                                      <p:cBhvr>
                                        <p:cTn id="62" dur="1000" fill="hold"/>
                                        <p:tgtEl>
                                          <p:spTgt spid="42138"/>
                                        </p:tgtEl>
                                        <p:attrNameLst>
                                          <p:attrName>ppt_x</p:attrName>
                                        </p:attrNameLst>
                                      </p:cBhvr>
                                      <p:tavLst>
                                        <p:tav tm="0">
                                          <p:val>
                                            <p:strVal val="#ppt_x"/>
                                          </p:val>
                                        </p:tav>
                                        <p:tav tm="100000">
                                          <p:val>
                                            <p:strVal val="#ppt_x"/>
                                          </p:val>
                                        </p:tav>
                                      </p:tavLst>
                                    </p:anim>
                                    <p:anim calcmode="lin" valueType="num">
                                      <p:cBhvr>
                                        <p:cTn id="63" dur="1000" fill="hold"/>
                                        <p:tgtEl>
                                          <p:spTgt spid="42138"/>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42139"/>
                                        </p:tgtEl>
                                        <p:attrNameLst>
                                          <p:attrName>style.visibility</p:attrName>
                                        </p:attrNameLst>
                                      </p:cBhvr>
                                      <p:to>
                                        <p:strVal val="visible"/>
                                      </p:to>
                                    </p:set>
                                    <p:animEffect>
                                      <p:cBhvr>
                                        <p:cTn id="67" dur="1000"/>
                                        <p:tgtEl>
                                          <p:spTgt spid="42139"/>
                                        </p:tgtEl>
                                      </p:cBhvr>
                                    </p:animEffect>
                                    <p:anim calcmode="lin" valueType="num">
                                      <p:cBhvr>
                                        <p:cTn id="68" dur="1000" fill="hold"/>
                                        <p:tgtEl>
                                          <p:spTgt spid="42139"/>
                                        </p:tgtEl>
                                        <p:attrNameLst>
                                          <p:attrName>ppt_x</p:attrName>
                                        </p:attrNameLst>
                                      </p:cBhvr>
                                      <p:tavLst>
                                        <p:tav tm="0">
                                          <p:val>
                                            <p:strVal val="#ppt_x"/>
                                          </p:val>
                                        </p:tav>
                                        <p:tav tm="100000">
                                          <p:val>
                                            <p:strVal val="#ppt_x"/>
                                          </p:val>
                                        </p:tav>
                                      </p:tavLst>
                                    </p:anim>
                                    <p:anim calcmode="lin" valueType="num">
                                      <p:cBhvr>
                                        <p:cTn id="69" dur="1000" fill="hold"/>
                                        <p:tgtEl>
                                          <p:spTgt spid="42139"/>
                                        </p:tgtEl>
                                        <p:attrNameLst>
                                          <p:attrName>ppt_y</p:attrName>
                                        </p:attrNameLst>
                                      </p:cBhvr>
                                      <p:tavLst>
                                        <p:tav tm="0">
                                          <p:val>
                                            <p:strVal val="#ppt_y+.1"/>
                                          </p:val>
                                        </p:tav>
                                        <p:tav tm="100000">
                                          <p:val>
                                            <p:strVal val="#ppt_y"/>
                                          </p:val>
                                        </p:tav>
                                      </p:tavLst>
                                    </p:anim>
                                  </p:childTnLst>
                                </p:cTn>
                              </p:par>
                            </p:childTnLst>
                          </p:cTn>
                        </p:par>
                        <p:par>
                          <p:cTn id="70" fill="hold" nodeType="afterGroup">
                            <p:stCondLst>
                              <p:cond delay="3500"/>
                            </p:stCondLst>
                            <p:childTnLst>
                              <p:par>
                                <p:cTn id="71" presetID="42" presetClass="entr" presetSubtype="0" fill="hold" grpId="0" nodeType="afterEffect">
                                  <p:stCondLst>
                                    <p:cond delay="0"/>
                                  </p:stCondLst>
                                  <p:childTnLst>
                                    <p:set>
                                      <p:cBhvr>
                                        <p:cTn id="72" dur="1" fill="hold">
                                          <p:stCondLst>
                                            <p:cond delay="0"/>
                                          </p:stCondLst>
                                        </p:cTn>
                                        <p:tgtEl>
                                          <p:spTgt spid="42140"/>
                                        </p:tgtEl>
                                        <p:attrNameLst>
                                          <p:attrName>style.visibility</p:attrName>
                                        </p:attrNameLst>
                                      </p:cBhvr>
                                      <p:to>
                                        <p:strVal val="visible"/>
                                      </p:to>
                                    </p:set>
                                    <p:animEffect>
                                      <p:cBhvr>
                                        <p:cTn id="73" dur="1000"/>
                                        <p:tgtEl>
                                          <p:spTgt spid="42140"/>
                                        </p:tgtEl>
                                      </p:cBhvr>
                                    </p:animEffect>
                                    <p:anim calcmode="lin" valueType="num">
                                      <p:cBhvr>
                                        <p:cTn id="74" dur="1000" fill="hold"/>
                                        <p:tgtEl>
                                          <p:spTgt spid="42140"/>
                                        </p:tgtEl>
                                        <p:attrNameLst>
                                          <p:attrName>ppt_x</p:attrName>
                                        </p:attrNameLst>
                                      </p:cBhvr>
                                      <p:tavLst>
                                        <p:tav tm="0">
                                          <p:val>
                                            <p:strVal val="#ppt_x"/>
                                          </p:val>
                                        </p:tav>
                                        <p:tav tm="100000">
                                          <p:val>
                                            <p:strVal val="#ppt_x"/>
                                          </p:val>
                                        </p:tav>
                                      </p:tavLst>
                                    </p:anim>
                                    <p:anim calcmode="lin" valueType="num">
                                      <p:cBhvr>
                                        <p:cTn id="75" dur="1000" fill="hold"/>
                                        <p:tgtEl>
                                          <p:spTgt spid="42140"/>
                                        </p:tgtEl>
                                        <p:attrNameLst>
                                          <p:attrName>ppt_y</p:attrName>
                                        </p:attrNameLst>
                                      </p:cBhvr>
                                      <p:tavLst>
                                        <p:tav tm="0">
                                          <p:val>
                                            <p:strVal val="#ppt_y+.1"/>
                                          </p:val>
                                        </p:tav>
                                        <p:tav tm="100000">
                                          <p:val>
                                            <p:strVal val="#ppt_y"/>
                                          </p:val>
                                        </p:tav>
                                      </p:tavLst>
                                    </p:anim>
                                  </p:childTnLst>
                                </p:cTn>
                              </p:par>
                            </p:childTnLst>
                          </p:cTn>
                        </p:par>
                        <p:par>
                          <p:cTn id="76" fill="hold" nodeType="afterGroup">
                            <p:stCondLst>
                              <p:cond delay="4500"/>
                            </p:stCondLst>
                            <p:childTnLst>
                              <p:par>
                                <p:cTn id="77" presetID="42" presetClass="entr" presetSubtype="0" fill="hold" grpId="0" nodeType="afterEffect">
                                  <p:stCondLst>
                                    <p:cond delay="0"/>
                                  </p:stCondLst>
                                  <p:childTnLst>
                                    <p:set>
                                      <p:cBhvr>
                                        <p:cTn id="78" dur="1" fill="hold">
                                          <p:stCondLst>
                                            <p:cond delay="0"/>
                                          </p:stCondLst>
                                        </p:cTn>
                                        <p:tgtEl>
                                          <p:spTgt spid="42179"/>
                                        </p:tgtEl>
                                        <p:attrNameLst>
                                          <p:attrName>style.visibility</p:attrName>
                                        </p:attrNameLst>
                                      </p:cBhvr>
                                      <p:to>
                                        <p:strVal val="visible"/>
                                      </p:to>
                                    </p:set>
                                    <p:animEffect>
                                      <p:cBhvr>
                                        <p:cTn id="79" dur="1000"/>
                                        <p:tgtEl>
                                          <p:spTgt spid="42179"/>
                                        </p:tgtEl>
                                      </p:cBhvr>
                                    </p:animEffect>
                                    <p:anim calcmode="lin" valueType="num">
                                      <p:cBhvr>
                                        <p:cTn id="80" dur="1000" fill="hold"/>
                                        <p:tgtEl>
                                          <p:spTgt spid="42179"/>
                                        </p:tgtEl>
                                        <p:attrNameLst>
                                          <p:attrName>ppt_x</p:attrName>
                                        </p:attrNameLst>
                                      </p:cBhvr>
                                      <p:tavLst>
                                        <p:tav tm="0">
                                          <p:val>
                                            <p:strVal val="#ppt_x"/>
                                          </p:val>
                                        </p:tav>
                                        <p:tav tm="100000">
                                          <p:val>
                                            <p:strVal val="#ppt_x"/>
                                          </p:val>
                                        </p:tav>
                                      </p:tavLst>
                                    </p:anim>
                                    <p:anim calcmode="lin" valueType="num">
                                      <p:cBhvr>
                                        <p:cTn id="81" dur="1000" fill="hold"/>
                                        <p:tgtEl>
                                          <p:spTgt spid="42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33" grpId="0" bldLvl="0" animBg="1" autoUpdateAnimBg="0"/>
      <p:bldP spid="42134" grpId="0" bldLvl="0" animBg="1" autoUpdateAnimBg="0"/>
      <p:bldP spid="42135" grpId="0" bldLvl="0" animBg="1" autoUpdateAnimBg="0"/>
      <p:bldP spid="42136" grpId="0" bldLvl="0" animBg="1" autoUpdateAnimBg="0"/>
      <p:bldP spid="42137" grpId="0" bldLvl="0" autoUpdateAnimBg="0"/>
      <p:bldP spid="42138" grpId="0" bldLvl="0" autoUpdateAnimBg="0"/>
      <p:bldP spid="42139" grpId="0" bldLvl="0" autoUpdateAnimBg="0"/>
      <p:bldP spid="42140" grpId="0" bldLvl="0" autoUpdateAnimBg="0"/>
      <p:bldP spid="42178" grpId="0" bldLvl="0" animBg="1" autoUpdateAnimBg="0"/>
      <p:bldP spid="42179" grpId="0" bldLvl="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 xmlns:a16="http://schemas.microsoft.com/office/drawing/2014/main"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 xmlns:a16="http://schemas.microsoft.com/office/drawing/2014/main" id="{6F528536-DAC1-47DB-85C6-8DBE561A8DDC}"/>
              </a:ext>
            </a:extLst>
          </p:cNvPr>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 xmlns:a16="http://schemas.microsoft.com/office/drawing/2014/main" id="{18EDB977-6DDB-40C1-9478-A9DAB6EFBAA1}"/>
              </a:ext>
            </a:extLst>
          </p:cNvPr>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 xmlns:a16="http://schemas.microsoft.com/office/drawing/2014/main"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a:extLst>
              <a:ext uri="{FF2B5EF4-FFF2-40B4-BE49-F238E27FC236}">
                <a16:creationId xmlns="" xmlns:a16="http://schemas.microsoft.com/office/drawing/2014/main"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a:extLst>
              <a:ext uri="{FF2B5EF4-FFF2-40B4-BE49-F238E27FC236}">
                <a16:creationId xmlns="" xmlns:a16="http://schemas.microsoft.com/office/drawing/2014/main" id="{7A43F8F2-C6C5-40D9-BB21-78B3A0C61EA5}"/>
              </a:ext>
            </a:extLst>
          </p:cNvPr>
          <p:cNvSpPr txBox="1"/>
          <p:nvPr/>
        </p:nvSpPr>
        <p:spPr>
          <a:xfrm>
            <a:off x="2064199" y="1690062"/>
            <a:ext cx="2597770"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通信图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BCFDD143-CF1B-48B0-8BDE-AB52AB638EB2}"/>
              </a:ext>
            </a:extLst>
          </p:cNvPr>
          <p:cNvSpPr/>
          <p:nvPr/>
        </p:nvSpPr>
        <p:spPr>
          <a:xfrm>
            <a:off x="2064200" y="2849280"/>
            <a:ext cx="2121518" cy="1600438"/>
          </a:xfrm>
          <a:prstGeom prst="rect">
            <a:avLst/>
          </a:prstGeom>
        </p:spPr>
        <p:txBody>
          <a:bodyPr wrap="square">
            <a:spAutoFit/>
          </a:bodyPr>
          <a:lstStyle/>
          <a:p>
            <a:r>
              <a:rPr lang="zh-CN" altLang="en-US" sz="1400" dirty="0" smtClean="0">
                <a:solidFill>
                  <a:srgbClr val="92C3CC"/>
                </a:solidFill>
                <a:latin typeface="微软雅黑" panose="020B0503020204020204" pitchFamily="34" charset="-122"/>
                <a:ea typeface="微软雅黑" panose="020B0503020204020204" pitchFamily="34" charset="-122"/>
              </a:rPr>
              <a:t>一个通信图显示了一系列的对象和在这些对象之间的联系和对象间发送和接受的消息。同信图使描述复杂的程序逻辑或多个平行食物变得容易。</a:t>
            </a:r>
            <a:endParaRPr lang="zh-CN" altLang="en-US" sz="1400"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753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 xmlns:a16="http://schemas.microsoft.com/office/drawing/2014/main" id="{0F048746-473D-4BAE-B999-F011DE91824E}"/>
              </a:ext>
            </a:extLst>
          </p:cNvPr>
          <p:cNvSpPr/>
          <p:nvPr/>
        </p:nvSpPr>
        <p:spPr>
          <a:xfrm>
            <a:off x="3530344" y="1140999"/>
            <a:ext cx="5023104" cy="5023104"/>
          </a:xfrm>
          <a:prstGeom prst="ellipse">
            <a:avLst/>
          </a:prstGeom>
          <a:noFill/>
          <a:ln w="6350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9">
            <a:extLst>
              <a:ext uri="{FF2B5EF4-FFF2-40B4-BE49-F238E27FC236}">
                <a16:creationId xmlns="" xmlns:a16="http://schemas.microsoft.com/office/drawing/2014/main" id="{7A43F8F2-C6C5-40D9-BB21-78B3A0C61EA5}"/>
              </a:ext>
            </a:extLst>
          </p:cNvPr>
          <p:cNvSpPr txBox="1"/>
          <p:nvPr/>
        </p:nvSpPr>
        <p:spPr>
          <a:xfrm>
            <a:off x="4826827" y="2307711"/>
            <a:ext cx="2430138" cy="2585323"/>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通信</a:t>
            </a:r>
            <a:r>
              <a:rPr lang="zh-CN" altLang="en-US" sz="5400" b="1" dirty="0" smtClean="0">
                <a:solidFill>
                  <a:schemeClr val="bg1"/>
                </a:solidFill>
                <a:latin typeface="微软雅黑" panose="020B0503020204020204" pitchFamily="34" charset="-122"/>
                <a:ea typeface="微软雅黑" panose="020B0503020204020204" pitchFamily="34" charset="-122"/>
              </a:rPr>
              <a:t>图的基本内容</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7A43F8F2-C6C5-40D9-BB21-78B3A0C61EA5}"/>
              </a:ext>
            </a:extLst>
          </p:cNvPr>
          <p:cNvSpPr txBox="1"/>
          <p:nvPr/>
        </p:nvSpPr>
        <p:spPr>
          <a:xfrm>
            <a:off x="1265191" y="1042099"/>
            <a:ext cx="2938366"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1.</a:t>
            </a:r>
            <a:r>
              <a:rPr lang="zh-CN" altLang="en-US" sz="5400" b="1" dirty="0" smtClean="0">
                <a:solidFill>
                  <a:schemeClr val="bg1"/>
                </a:solidFill>
                <a:latin typeface="微软雅黑" panose="020B0503020204020204" pitchFamily="34" charset="-122"/>
                <a:ea typeface="微软雅黑" panose="020B0503020204020204" pitchFamily="34" charset="-122"/>
              </a:rPr>
              <a:t>活动者</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1" name="文本框 9">
            <a:extLst>
              <a:ext uri="{FF2B5EF4-FFF2-40B4-BE49-F238E27FC236}">
                <a16:creationId xmlns="" xmlns:a16="http://schemas.microsoft.com/office/drawing/2014/main" id="{7A43F8F2-C6C5-40D9-BB21-78B3A0C61EA5}"/>
              </a:ext>
            </a:extLst>
          </p:cNvPr>
          <p:cNvSpPr txBox="1"/>
          <p:nvPr/>
        </p:nvSpPr>
        <p:spPr>
          <a:xfrm>
            <a:off x="8208383" y="1140999"/>
            <a:ext cx="2430138"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2</a:t>
            </a:r>
            <a:r>
              <a:rPr lang="en-US" altLang="zh-CN" sz="5400" b="1" dirty="0" smtClean="0">
                <a:solidFill>
                  <a:schemeClr val="bg1"/>
                </a:solidFill>
                <a:latin typeface="微软雅黑" panose="020B0503020204020204" pitchFamily="34" charset="-122"/>
                <a:ea typeface="微软雅黑" panose="020B0503020204020204" pitchFamily="34" charset="-122"/>
              </a:rPr>
              <a:t>.</a:t>
            </a:r>
            <a:r>
              <a:rPr lang="zh-CN" altLang="en-US" sz="5400" b="1" dirty="0">
                <a:solidFill>
                  <a:schemeClr val="bg1"/>
                </a:solidFill>
                <a:latin typeface="微软雅黑" panose="020B0503020204020204" pitchFamily="34" charset="-122"/>
                <a:ea typeface="微软雅黑" panose="020B0503020204020204" pitchFamily="34" charset="-122"/>
              </a:rPr>
              <a:t>对象</a:t>
            </a:r>
          </a:p>
        </p:txBody>
      </p:sp>
      <p:sp>
        <p:nvSpPr>
          <p:cNvPr id="12" name="文本框 9">
            <a:extLst>
              <a:ext uri="{FF2B5EF4-FFF2-40B4-BE49-F238E27FC236}">
                <a16:creationId xmlns="" xmlns:a16="http://schemas.microsoft.com/office/drawing/2014/main" id="{7A43F8F2-C6C5-40D9-BB21-78B3A0C61EA5}"/>
              </a:ext>
            </a:extLst>
          </p:cNvPr>
          <p:cNvSpPr txBox="1"/>
          <p:nvPr/>
        </p:nvSpPr>
        <p:spPr>
          <a:xfrm>
            <a:off x="8553448" y="3805842"/>
            <a:ext cx="2917950"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3.</a:t>
            </a:r>
            <a:r>
              <a:rPr lang="zh-CN" altLang="en-US" sz="5400" b="1" dirty="0" smtClean="0">
                <a:solidFill>
                  <a:schemeClr val="bg1"/>
                </a:solidFill>
                <a:latin typeface="微软雅黑" panose="020B0503020204020204" pitchFamily="34" charset="-122"/>
                <a:ea typeface="微软雅黑" panose="020B0503020204020204" pitchFamily="34" charset="-122"/>
              </a:rPr>
              <a:t>链接</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4" name="文本框 9">
            <a:extLst>
              <a:ext uri="{FF2B5EF4-FFF2-40B4-BE49-F238E27FC236}">
                <a16:creationId xmlns="" xmlns:a16="http://schemas.microsoft.com/office/drawing/2014/main" id="{7A43F8F2-C6C5-40D9-BB21-78B3A0C61EA5}"/>
              </a:ext>
            </a:extLst>
          </p:cNvPr>
          <p:cNvSpPr txBox="1"/>
          <p:nvPr/>
        </p:nvSpPr>
        <p:spPr>
          <a:xfrm>
            <a:off x="1264113" y="3805842"/>
            <a:ext cx="2430138"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4</a:t>
            </a:r>
            <a:r>
              <a:rPr lang="en-US" altLang="zh-CN" sz="5400" b="1" dirty="0" smtClean="0">
                <a:solidFill>
                  <a:schemeClr val="bg1"/>
                </a:solidFill>
                <a:latin typeface="微软雅黑" panose="020B0503020204020204" pitchFamily="34" charset="-122"/>
                <a:ea typeface="微软雅黑" panose="020B0503020204020204" pitchFamily="34" charset="-122"/>
              </a:rPr>
              <a:t>.</a:t>
            </a:r>
            <a:r>
              <a:rPr lang="zh-CN" altLang="en-US" sz="5400" b="1" dirty="0" smtClean="0">
                <a:solidFill>
                  <a:schemeClr val="bg1"/>
                </a:solidFill>
                <a:latin typeface="微软雅黑" panose="020B0503020204020204" pitchFamily="34" charset="-122"/>
                <a:ea typeface="微软雅黑" panose="020B0503020204020204" pitchFamily="34" charset="-122"/>
              </a:rPr>
              <a:t>消息</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0547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9"/>
                                        </p:tgtEl>
                                        <p:attrNameLst>
                                          <p:attrName>ppt_y</p:attrName>
                                        </p:attrNameLst>
                                      </p:cBhvr>
                                      <p:tavLst>
                                        <p:tav tm="0">
                                          <p:val>
                                            <p:strVal val="#ppt_y"/>
                                          </p:val>
                                        </p:tav>
                                        <p:tav tm="100000">
                                          <p:val>
                                            <p:strVal val="#ppt_y"/>
                                          </p:val>
                                        </p:tav>
                                      </p:tavLst>
                                    </p:anim>
                                    <p:anim calcmode="lin" valueType="num">
                                      <p:cBhvr>
                                        <p:cTn id="1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9"/>
                                        </p:tgtEl>
                                      </p:cBhvr>
                                    </p:animEffect>
                                  </p:childTnLst>
                                </p:cTn>
                              </p:par>
                            </p:childTnLst>
                          </p:cTn>
                        </p:par>
                        <p:par>
                          <p:cTn id="15" fill="hold">
                            <p:stCondLst>
                              <p:cond delay="8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0"/>
                                        </p:tgtEl>
                                        <p:attrNameLst>
                                          <p:attrName>ppt_y</p:attrName>
                                        </p:attrNameLst>
                                      </p:cBhvr>
                                      <p:tavLst>
                                        <p:tav tm="0">
                                          <p:val>
                                            <p:strVal val="#ppt_y"/>
                                          </p:val>
                                        </p:tav>
                                        <p:tav tm="100000">
                                          <p:val>
                                            <p:strVal val="#ppt_y"/>
                                          </p:val>
                                        </p:tav>
                                      </p:tavLst>
                                    </p:anim>
                                    <p:anim calcmode="lin" valueType="num">
                                      <p:cBhvr>
                                        <p:cTn id="2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0"/>
                                        </p:tgtEl>
                                      </p:cBhvr>
                                    </p:animEffect>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1"/>
                                        </p:tgtEl>
                                        <p:attrNameLst>
                                          <p:attrName>ppt_y</p:attrName>
                                        </p:attrNameLst>
                                      </p:cBhvr>
                                      <p:tavLst>
                                        <p:tav tm="0">
                                          <p:val>
                                            <p:strVal val="#ppt_y"/>
                                          </p:val>
                                        </p:tav>
                                        <p:tav tm="100000">
                                          <p:val>
                                            <p:strVal val="#ppt_y"/>
                                          </p:val>
                                        </p:tav>
                                      </p:tavLst>
                                    </p:anim>
                                    <p:anim calcmode="lin" valueType="num">
                                      <p:cBhvr>
                                        <p:cTn id="27"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1"/>
                                        </p:tgtEl>
                                      </p:cBhvr>
                                    </p:animEffect>
                                  </p:childTnLst>
                                </p:cTn>
                              </p:par>
                              <p:par>
                                <p:cTn id="30" presetID="41" presetClass="entr" presetSubtype="0" fill="hold" grpId="0" nodeType="with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anim calcmode="lin" valueType="num">
                                      <p:cBhvr>
                                        <p:cTn id="3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2"/>
                                        </p:tgtEl>
                                      </p:cBhvr>
                                    </p:animEffect>
                                  </p:childTnLst>
                                </p:cTn>
                              </p:par>
                              <p:par>
                                <p:cTn id="37" presetID="41" presetClass="entr" presetSubtype="0" fill="hold" grpId="0" nodeType="withEffect">
                                  <p:stCondLst>
                                    <p:cond delay="0"/>
                                  </p:stCondLst>
                                  <p:iterate type="lt">
                                    <p:tmPct val="10000"/>
                                  </p:iterate>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14"/>
                                        </p:tgtEl>
                                        <p:attrNameLst>
                                          <p:attrName>ppt_y</p:attrName>
                                        </p:attrNameLst>
                                      </p:cBhvr>
                                      <p:tavLst>
                                        <p:tav tm="0">
                                          <p:val>
                                            <p:strVal val="#ppt_y"/>
                                          </p:val>
                                        </p:tav>
                                        <p:tav tm="100000">
                                          <p:val>
                                            <p:strVal val="#ppt_y"/>
                                          </p:val>
                                        </p:tav>
                                      </p:tavLst>
                                    </p:anim>
                                    <p:anim calcmode="lin" valueType="num">
                                      <p:cBhvr>
                                        <p:cTn id="41"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P spid="12"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CCE9DDC0-ABB9-464C-A069-336D7833EAB2}"/>
              </a:ext>
            </a:extLst>
          </p:cNvPr>
          <p:cNvSpPr/>
          <p:nvPr/>
        </p:nvSpPr>
        <p:spPr>
          <a:xfrm>
            <a:off x="2539466" y="512190"/>
            <a:ext cx="8242834" cy="954107"/>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是发出主动操作的对象，负责发送初始消息，启动一个操作</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25BBDBF1-121B-4D49-B422-4687F7388801}"/>
              </a:ext>
            </a:extLst>
          </p:cNvPr>
          <p:cNvSpPr/>
          <p:nvPr/>
        </p:nvSpPr>
        <p:spPr>
          <a:xfrm>
            <a:off x="2677709" y="3568074"/>
            <a:ext cx="8242834" cy="954107"/>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对象是类的实例，负责发送和接受消息</a:t>
            </a:r>
            <a:endParaRPr lang="zh-CN" altLang="en-US" sz="2800" dirty="0">
              <a:solidFill>
                <a:schemeClr val="bg1"/>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1.</a:t>
            </a:r>
            <a:r>
              <a:rPr lang="zh-CN" altLang="en-US" sz="4000" b="1" dirty="0" smtClean="0">
                <a:solidFill>
                  <a:schemeClr val="bg1"/>
                </a:solidFill>
                <a:latin typeface="微软雅黑" panose="020B0503020204020204" pitchFamily="34" charset="-122"/>
                <a:ea typeface="微软雅黑" panose="020B0503020204020204" pitchFamily="34" charset="-122"/>
              </a:rPr>
              <a:t>活动者</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 xmlns:a16="http://schemas.microsoft.com/office/drawing/2014/main" id="{7A43F8F2-C6C5-40D9-BB21-78B3A0C61EA5}"/>
              </a:ext>
            </a:extLst>
          </p:cNvPr>
          <p:cNvSpPr txBox="1"/>
          <p:nvPr/>
        </p:nvSpPr>
        <p:spPr>
          <a:xfrm>
            <a:off x="9384351" y="3568074"/>
            <a:ext cx="2430138" cy="707886"/>
          </a:xfrm>
          <a:prstGeom prst="rect">
            <a:avLst/>
          </a:prstGeom>
          <a:noFill/>
        </p:spPr>
        <p:txBody>
          <a:bodyPr wrap="squar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2</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a:solidFill>
                  <a:schemeClr val="bg1"/>
                </a:solidFill>
                <a:latin typeface="微软雅黑" panose="020B0503020204020204" pitchFamily="34" charset="-122"/>
                <a:ea typeface="微软雅黑" panose="020B0503020204020204" pitchFamily="34" charset="-122"/>
              </a:rPr>
              <a:t>对象</a:t>
            </a:r>
          </a:p>
        </p:txBody>
      </p:sp>
    </p:spTree>
    <p:extLst>
      <p:ext uri="{BB962C8B-B14F-4D97-AF65-F5344CB8AC3E}">
        <p14:creationId xmlns:p14="http://schemas.microsoft.com/office/powerpoint/2010/main" val="42340949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CCE9DDC0-ABB9-464C-A069-336D7833EAB2}"/>
              </a:ext>
            </a:extLst>
          </p:cNvPr>
          <p:cNvSpPr/>
          <p:nvPr/>
        </p:nvSpPr>
        <p:spPr>
          <a:xfrm>
            <a:off x="2539466" y="512190"/>
            <a:ext cx="8242834" cy="523220"/>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两个对象间的线条，表示共享一个消息</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25BBDBF1-121B-4D49-B422-4687F7388801}"/>
              </a:ext>
            </a:extLst>
          </p:cNvPr>
          <p:cNvSpPr/>
          <p:nvPr/>
        </p:nvSpPr>
        <p:spPr>
          <a:xfrm>
            <a:off x="1466233" y="1463050"/>
            <a:ext cx="8242834" cy="2677656"/>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与顺序图中的消息基本类似。在通信图中，不带有消息的</a:t>
            </a:r>
            <a:r>
              <a:rPr lang="zh-CN" altLang="en-US" sz="2800" dirty="0">
                <a:solidFill>
                  <a:schemeClr val="bg1"/>
                </a:solidFill>
                <a:latin typeface="微软雅黑" panose="020B0503020204020204" pitchFamily="34" charset="-122"/>
                <a:ea typeface="微软雅黑" panose="020B0503020204020204" pitchFamily="34" charset="-122"/>
              </a:rPr>
              <a:t>通信</a:t>
            </a:r>
            <a:r>
              <a:rPr lang="zh-CN" altLang="en-US" sz="2800" dirty="0" smtClean="0">
                <a:solidFill>
                  <a:schemeClr val="bg1"/>
                </a:solidFill>
                <a:latin typeface="微软雅黑" panose="020B0503020204020204" pitchFamily="34" charset="-122"/>
                <a:ea typeface="微软雅黑" panose="020B0503020204020204" pitchFamily="34" charset="-122"/>
              </a:rPr>
              <a:t>图标明了交互作用发生的上下文，而不标识交互。它可以表示单一操作的上下文，甚至可以表示一个或一组类中所有操作的上下文。</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换句话说，上下文说明了调用语境，当前动作受到一定程度的影响。</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3.</a:t>
            </a:r>
            <a:r>
              <a:rPr lang="zh-CN" altLang="en-US" sz="4000" b="1" dirty="0" smtClean="0">
                <a:solidFill>
                  <a:schemeClr val="bg1"/>
                </a:solidFill>
                <a:latin typeface="微软雅黑" panose="020B0503020204020204" pitchFamily="34" charset="-122"/>
                <a:ea typeface="微软雅黑" panose="020B0503020204020204" pitchFamily="34" charset="-122"/>
              </a:rPr>
              <a:t>链接</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567231" y="146305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4.</a:t>
            </a:r>
            <a:r>
              <a:rPr lang="zh-CN" altLang="en-US" sz="4000" b="1" dirty="0" smtClean="0">
                <a:solidFill>
                  <a:schemeClr val="bg1"/>
                </a:solidFill>
                <a:latin typeface="微软雅黑" panose="020B0503020204020204" pitchFamily="34" charset="-122"/>
                <a:ea typeface="微软雅黑" panose="020B0503020204020204" pitchFamily="34" charset="-122"/>
              </a:rPr>
              <a:t>消息</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324397" y="5002480"/>
            <a:ext cx="9200453" cy="1703834"/>
          </a:xfrm>
          <a:prstGeom prst="rect">
            <a:avLst/>
          </a:prstGeom>
        </p:spPr>
      </p:pic>
    </p:spTree>
    <p:extLst>
      <p:ext uri="{BB962C8B-B14F-4D97-AF65-F5344CB8AC3E}">
        <p14:creationId xmlns:p14="http://schemas.microsoft.com/office/powerpoint/2010/main" val="25360218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CCE9DDC0-ABB9-464C-A069-336D7833EAB2}"/>
              </a:ext>
            </a:extLst>
          </p:cNvPr>
          <p:cNvSpPr/>
          <p:nvPr/>
        </p:nvSpPr>
        <p:spPr>
          <a:xfrm>
            <a:off x="991081" y="1536318"/>
            <a:ext cx="8605999" cy="3108543"/>
          </a:xfrm>
          <a:prstGeom prst="rect">
            <a:avLst/>
          </a:prstGeom>
        </p:spPr>
        <p:txBody>
          <a:bodyPr wrap="square">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a:t>
            </a:r>
            <a:r>
              <a:rPr lang="zh-CN" altLang="en-US" sz="2800" dirty="0" smtClean="0">
                <a:solidFill>
                  <a:schemeClr val="bg1"/>
                </a:solidFill>
                <a:latin typeface="微软雅黑" panose="020B0503020204020204" pitchFamily="34" charset="-122"/>
                <a:ea typeface="微软雅黑" panose="020B0503020204020204" pitchFamily="34" charset="-122"/>
              </a:rPr>
              <a:t>序列化消息的</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2.</a:t>
            </a:r>
            <a:r>
              <a:rPr lang="zh-CN" altLang="en-US" sz="2800" dirty="0" smtClean="0">
                <a:solidFill>
                  <a:schemeClr val="bg1"/>
                </a:solidFill>
                <a:latin typeface="微软雅黑" panose="020B0503020204020204" pitchFamily="34" charset="-122"/>
                <a:ea typeface="微软雅黑" panose="020B0503020204020204" pitchFamily="34" charset="-122"/>
              </a:rPr>
              <a:t>依据计算结果发送消息</a:t>
            </a:r>
            <a:endParaRPr lang="zh-CN" altLang="en-US" sz="2800" dirty="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3.</a:t>
            </a:r>
            <a:r>
              <a:rPr lang="zh-CN" altLang="en-US" sz="2800" dirty="0" smtClean="0">
                <a:solidFill>
                  <a:schemeClr val="bg1"/>
                </a:solidFill>
                <a:latin typeface="微软雅黑" panose="020B0503020204020204" pitchFamily="34" charset="-122"/>
                <a:ea typeface="微软雅黑" panose="020B0503020204020204" pitchFamily="34" charset="-122"/>
              </a:rPr>
              <a:t>创建实例</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4.</a:t>
            </a:r>
            <a:r>
              <a:rPr lang="zh-CN" altLang="en-US" sz="2800" dirty="0" smtClean="0">
                <a:solidFill>
                  <a:schemeClr val="bg1"/>
                </a:solidFill>
                <a:latin typeface="微软雅黑" panose="020B0503020204020204" pitchFamily="34" charset="-122"/>
                <a:ea typeface="微软雅黑" panose="020B0503020204020204" pitchFamily="34" charset="-122"/>
              </a:rPr>
              <a:t>发送给多个对象</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5.</a:t>
            </a:r>
            <a:r>
              <a:rPr lang="zh-CN" altLang="en-US" sz="2800" dirty="0" smtClean="0">
                <a:solidFill>
                  <a:schemeClr val="bg1"/>
                </a:solidFill>
                <a:latin typeface="微软雅黑" panose="020B0503020204020204" pitchFamily="34" charset="-122"/>
                <a:ea typeface="微软雅黑" panose="020B0503020204020204" pitchFamily="34" charset="-122"/>
              </a:rPr>
              <a:t>返回结果</a:t>
            </a:r>
            <a:r>
              <a:rPr lang="en-US" altLang="zh-CN" sz="2800" dirty="0" smtClean="0">
                <a:solidFill>
                  <a:schemeClr val="bg1"/>
                </a:solidFill>
                <a:latin typeface="微软雅黑" panose="020B0503020204020204" pitchFamily="34" charset="-122"/>
                <a:ea typeface="微软雅黑" panose="020B0503020204020204" pitchFamily="34" charset="-122"/>
              </a:rPr>
              <a:t>(</a:t>
            </a:r>
            <a:r>
              <a:rPr lang="zh-CN" altLang="en-US" sz="2800" dirty="0" smtClean="0">
                <a:solidFill>
                  <a:schemeClr val="bg1"/>
                </a:solidFill>
                <a:latin typeface="微软雅黑" panose="020B0503020204020204" pitchFamily="34" charset="-122"/>
                <a:ea typeface="微软雅黑" panose="020B0503020204020204" pitchFamily="34" charset="-122"/>
              </a:rPr>
              <a:t>相当与调用有返回值的函数）</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6.</a:t>
            </a:r>
            <a:r>
              <a:rPr lang="zh-CN" altLang="en-US" sz="2800" dirty="0" smtClean="0">
                <a:solidFill>
                  <a:schemeClr val="bg1"/>
                </a:solidFill>
                <a:latin typeface="微软雅黑" panose="020B0503020204020204" pitchFamily="34" charset="-122"/>
                <a:ea typeface="微软雅黑" panose="020B0503020204020204" pitchFamily="34" charset="-122"/>
              </a:rPr>
              <a:t>构造型 把关键字添加到已有的元素中。比如</a:t>
            </a:r>
            <a:r>
              <a:rPr lang="en-US" altLang="zh-CN" sz="2800" dirty="0" smtClean="0">
                <a:solidFill>
                  <a:schemeClr val="bg1"/>
                </a:solidFill>
                <a:latin typeface="微软雅黑" panose="020B0503020204020204" pitchFamily="34" charset="-122"/>
                <a:ea typeface="微软雅黑" panose="020B0503020204020204" pitchFamily="34" charset="-122"/>
              </a:rPr>
              <a:t>《</a:t>
            </a:r>
            <a:r>
              <a:rPr lang="zh-CN" altLang="en-US" sz="2800" dirty="0" smtClean="0">
                <a:solidFill>
                  <a:schemeClr val="bg1"/>
                </a:solidFill>
                <a:latin typeface="微软雅黑" panose="020B0503020204020204" pitchFamily="34" charset="-122"/>
                <a:ea typeface="微软雅黑" panose="020B0503020204020204" pitchFamily="34" charset="-122"/>
              </a:rPr>
              <a:t>接口</a:t>
            </a:r>
            <a:r>
              <a:rPr lang="en-US" altLang="zh-CN" sz="2800" dirty="0" smtClean="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7A43F8F2-C6C5-40D9-BB21-78B3A0C61EA5}"/>
              </a:ext>
            </a:extLst>
          </p:cNvPr>
          <p:cNvSpPr txBox="1"/>
          <p:nvPr/>
        </p:nvSpPr>
        <p:spPr>
          <a:xfrm>
            <a:off x="109328" y="512190"/>
            <a:ext cx="3450736"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通信图的功用</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54214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 name="图片 4" descr="图片包含 雨伞, 建筑物&#10;&#10;已生成高可信度的说明">
            <a:extLst>
              <a:ext uri="{FF2B5EF4-FFF2-40B4-BE49-F238E27FC236}">
                <a16:creationId xmlns:a16="http://schemas.microsoft.com/office/drawing/2014/main" xmlns="" id="{310506D6-137F-4E8B-9DCB-8041FE8DECFB}"/>
              </a:ext>
            </a:extLst>
          </p:cNvPr>
          <p:cNvPicPr>
            <a:picLocks noChangeAspect="1"/>
          </p:cNvPicPr>
          <p:nvPr/>
        </p:nvPicPr>
        <p:blipFill rotWithShape="1">
          <a:blip r:embed="rId4">
            <a:extLst>
              <a:ext uri="{28A0092B-C50C-407E-A947-70E740481C1C}">
                <a14:useLocalDpi xmlns:a14="http://schemas.microsoft.com/office/drawing/2010/main" val="0"/>
              </a:ext>
            </a:extLst>
          </a:blip>
          <a:srcRect l="39259" t="1" r="37283" b="623"/>
          <a:stretch/>
        </p:blipFill>
        <p:spPr>
          <a:xfrm>
            <a:off x="746485" y="389445"/>
            <a:ext cx="3158765" cy="6076950"/>
          </a:xfrm>
          <a:prstGeom prst="rect">
            <a:avLst/>
          </a:prstGeom>
        </p:spPr>
      </p:pic>
      <p:pic>
        <p:nvPicPr>
          <p:cNvPr id="8" name="图片 7">
            <a:extLst>
              <a:ext uri="{FF2B5EF4-FFF2-40B4-BE49-F238E27FC236}">
                <a16:creationId xmlns:a16="http://schemas.microsoft.com/office/drawing/2014/main" xmlns="" id="{DF2ACE81-3BF2-409C-8BB7-01C4C0562C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708" y="3427920"/>
            <a:ext cx="6153150" cy="4252913"/>
          </a:xfrm>
          <a:prstGeom prst="rect">
            <a:avLst/>
          </a:prstGeom>
        </p:spPr>
      </p:pic>
      <p:sp>
        <p:nvSpPr>
          <p:cNvPr id="9" name="矩形 8">
            <a:extLst>
              <a:ext uri="{FF2B5EF4-FFF2-40B4-BE49-F238E27FC236}">
                <a16:creationId xmlns:a16="http://schemas.microsoft.com/office/drawing/2014/main" xmlns="" id="{A3A44F5E-E87A-43E4-8231-D74586B0AA42}"/>
              </a:ext>
            </a:extLst>
          </p:cNvPr>
          <p:cNvSpPr/>
          <p:nvPr/>
        </p:nvSpPr>
        <p:spPr>
          <a:xfrm>
            <a:off x="1471569" y="1249080"/>
            <a:ext cx="2121518" cy="1384995"/>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 参与者是指系统外部的一个人或物，它以某种方式参与了系统的执行过程。参与者不是指人或物本身，而是指他们在系统中扮演的角色。</a:t>
            </a:r>
          </a:p>
        </p:txBody>
      </p:sp>
      <p:sp>
        <p:nvSpPr>
          <p:cNvPr id="30" name="文本框 9">
            <a:extLst>
              <a:ext uri="{FF2B5EF4-FFF2-40B4-BE49-F238E27FC236}">
                <a16:creationId xmlns:a16="http://schemas.microsoft.com/office/drawing/2014/main" xmlns="" id="{7A43F8F2-C6C5-40D9-BB21-78B3A0C61EA5}"/>
              </a:ext>
            </a:extLst>
          </p:cNvPr>
          <p:cNvSpPr txBox="1"/>
          <p:nvPr/>
        </p:nvSpPr>
        <p:spPr>
          <a:xfrm>
            <a:off x="3905250" y="389445"/>
            <a:ext cx="2685267" cy="1015663"/>
          </a:xfrm>
          <a:prstGeom prst="rect">
            <a:avLst/>
          </a:prstGeom>
          <a:noFill/>
        </p:spPr>
        <p:txBody>
          <a:bodyPr wrap="square" rtlCol="0">
            <a:spAutoFit/>
          </a:bodyPr>
          <a:lstStyle/>
          <a:p>
            <a:r>
              <a:rPr lang="zh-CN" altLang="en-US" sz="6000" b="1" dirty="0">
                <a:solidFill>
                  <a:srgbClr val="92C3CC"/>
                </a:solidFill>
                <a:latin typeface="微软雅黑" panose="020B0503020204020204" pitchFamily="34" charset="-122"/>
                <a:ea typeface="微软雅黑" panose="020B0503020204020204" pitchFamily="34" charset="-122"/>
              </a:rPr>
              <a:t>参与者</a:t>
            </a:r>
          </a:p>
        </p:txBody>
      </p:sp>
      <p:grpSp>
        <p:nvGrpSpPr>
          <p:cNvPr id="4" name="组合 3"/>
          <p:cNvGrpSpPr/>
          <p:nvPr/>
        </p:nvGrpSpPr>
        <p:grpSpPr>
          <a:xfrm>
            <a:off x="3905249" y="1210705"/>
            <a:ext cx="6688409" cy="1461743"/>
            <a:chOff x="3905249" y="1210705"/>
            <a:chExt cx="6688409" cy="1461743"/>
          </a:xfrm>
        </p:grpSpPr>
        <p:pic>
          <p:nvPicPr>
            <p:cNvPr id="2050" name="Picture 2" descr="http://img.blog.csdn.net/20160611155929762?watermark/2/text/aHR0cDovL2Jsb2cuY3Nkbi5uZXQv/font/5a6L5L2T/fontsize/400/fill/I0JBQkFCMA==/dissolve/70/gravity/Ce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3021" y="1210705"/>
              <a:ext cx="1180637" cy="1461743"/>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a:extLst>
                <a:ext uri="{FF2B5EF4-FFF2-40B4-BE49-F238E27FC236}">
                  <a16:creationId xmlns:a16="http://schemas.microsoft.com/office/drawing/2014/main" xmlns="" id="{A3A44F5E-E87A-43E4-8231-D74586B0AA42}"/>
                </a:ext>
              </a:extLst>
            </p:cNvPr>
            <p:cNvSpPr/>
            <p:nvPr/>
          </p:nvSpPr>
          <p:spPr>
            <a:xfrm>
              <a:off x="3905249" y="1787688"/>
              <a:ext cx="5907823" cy="307777"/>
            </a:xfrm>
            <a:prstGeom prst="rect">
              <a:avLst/>
            </a:prstGeom>
          </p:spPr>
          <p:txBody>
            <a:bodyPr wrap="square">
              <a:spAutoFit/>
            </a:bodyPr>
            <a:lstStyle/>
            <a:p>
              <a:r>
                <a:rPr lang="en-US" altLang="zh-CN" sz="1400" dirty="0" smtClean="0">
                  <a:solidFill>
                    <a:schemeClr val="accent1"/>
                  </a:solidFill>
                  <a:latin typeface="微软雅黑" panose="020B0503020204020204" pitchFamily="34" charset="-122"/>
                  <a:ea typeface="微软雅黑" panose="020B0503020204020204" pitchFamily="34" charset="-122"/>
                </a:rPr>
                <a:t>UML1.0</a:t>
              </a:r>
              <a:r>
                <a:rPr lang="zh-CN" altLang="en-US" sz="1400" dirty="0" smtClean="0">
                  <a:solidFill>
                    <a:schemeClr val="accent1"/>
                  </a:solidFill>
                  <a:latin typeface="微软雅黑" panose="020B0503020204020204" pitchFamily="34" charset="-122"/>
                  <a:ea typeface="微软雅黑" panose="020B0503020204020204" pitchFamily="34" charset="-122"/>
                </a:rPr>
                <a:t>表达方式：用人形表示参与者，名字写在下方，简单易懂</a:t>
              </a:r>
              <a:endParaRPr lang="zh-CN" altLang="en-US" sz="1400" dirty="0">
                <a:solidFill>
                  <a:srgbClr val="92C3CC"/>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905247" y="3448378"/>
            <a:ext cx="7508048" cy="1142596"/>
            <a:chOff x="3905247" y="3448378"/>
            <a:chExt cx="7508048" cy="1142596"/>
          </a:xfrm>
        </p:grpSpPr>
        <p:pic>
          <p:nvPicPr>
            <p:cNvPr id="2052" name="Picture 4" descr="http://img.blog.csdn.net/20160611160332907?watermark/2/text/aHR0cDovL2Jsb2cuY3Nkbi5uZXQv/font/5a6L5L2T/fontsize/400/fill/I0JBQkFCMA==/dissolve/70/gravity/Cen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5247" y="3448378"/>
              <a:ext cx="1497193" cy="1142596"/>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xmlns="" id="{A3A44F5E-E87A-43E4-8231-D74586B0AA42}"/>
                </a:ext>
              </a:extLst>
            </p:cNvPr>
            <p:cNvSpPr/>
            <p:nvPr/>
          </p:nvSpPr>
          <p:spPr>
            <a:xfrm>
              <a:off x="5505472" y="3758066"/>
              <a:ext cx="5907823" cy="523220"/>
            </a:xfrm>
            <a:prstGeom prst="rect">
              <a:avLst/>
            </a:prstGeom>
          </p:spPr>
          <p:txBody>
            <a:bodyPr wrap="square">
              <a:spAutoFit/>
            </a:bodyPr>
            <a:lstStyle/>
            <a:p>
              <a:r>
                <a:rPr lang="en-US" altLang="zh-CN" sz="1400" dirty="0" smtClean="0">
                  <a:solidFill>
                    <a:schemeClr val="accent1"/>
                  </a:solidFill>
                  <a:latin typeface="微软雅黑" panose="020B0503020204020204" pitchFamily="34" charset="-122"/>
                  <a:ea typeface="微软雅黑" panose="020B0503020204020204" pitchFamily="34" charset="-122"/>
                </a:rPr>
                <a:t>UML2.0</a:t>
              </a:r>
              <a:r>
                <a:rPr lang="zh-CN" altLang="en-US" sz="1400" dirty="0" smtClean="0">
                  <a:solidFill>
                    <a:schemeClr val="accent1"/>
                  </a:solidFill>
                  <a:latin typeface="微软雅黑" panose="020B0503020204020204" pitchFamily="34" charset="-122"/>
                  <a:ea typeface="微软雅黑" panose="020B0503020204020204" pitchFamily="34" charset="-122"/>
                </a:rPr>
                <a:t>表达方式：</a:t>
              </a:r>
              <a:r>
                <a:rPr lang="en-US" altLang="zh-CN" sz="1400" dirty="0" smtClean="0">
                  <a:solidFill>
                    <a:schemeClr val="accent1"/>
                  </a:solidFill>
                  <a:latin typeface="微软雅黑" panose="020B0503020204020204" pitchFamily="34" charset="-122"/>
                  <a:ea typeface="微软雅黑" panose="020B0503020204020204" pitchFamily="34" charset="-122"/>
                </a:rPr>
                <a:t>name</a:t>
              </a:r>
              <a:r>
                <a:rPr lang="zh-CN" altLang="en-US" sz="1400" dirty="0">
                  <a:solidFill>
                    <a:schemeClr val="accent1"/>
                  </a:solidFill>
                  <a:latin typeface="微软雅黑" panose="020B0503020204020204" pitchFamily="34" charset="-122"/>
                  <a:ea typeface="微软雅黑" panose="020B0503020204020204" pitchFamily="34" charset="-122"/>
                </a:rPr>
                <a:t>是参与者的名字，</a:t>
              </a:r>
              <a:r>
                <a:rPr lang="en-US" altLang="zh-CN" sz="1400" dirty="0">
                  <a:solidFill>
                    <a:schemeClr val="accent1"/>
                  </a:solidFill>
                  <a:latin typeface="微软雅黑" panose="020B0503020204020204" pitchFamily="34" charset="-122"/>
                  <a:ea typeface="微软雅黑" panose="020B0503020204020204" pitchFamily="34" charset="-122"/>
                </a:rPr>
                <a:t>《Actor》</a:t>
              </a:r>
              <a:r>
                <a:rPr lang="zh-CN" altLang="en-US" sz="1400" dirty="0">
                  <a:solidFill>
                    <a:schemeClr val="accent1"/>
                  </a:solidFill>
                  <a:latin typeface="微软雅黑" panose="020B0503020204020204" pitchFamily="34" charset="-122"/>
                  <a:ea typeface="微软雅黑" panose="020B0503020204020204" pitchFamily="34" charset="-122"/>
                </a:rPr>
                <a:t>是一个构造型，表示当前的元素是</a:t>
              </a:r>
              <a:r>
                <a:rPr lang="zh-CN" altLang="en-US" sz="1400" dirty="0" smtClean="0">
                  <a:solidFill>
                    <a:schemeClr val="accent1"/>
                  </a:solidFill>
                  <a:latin typeface="微软雅黑" panose="020B0503020204020204" pitchFamily="34" charset="-122"/>
                  <a:ea typeface="微软雅黑" panose="020B0503020204020204" pitchFamily="34" charset="-122"/>
                </a:rPr>
                <a:t>参与者</a:t>
              </a:r>
              <a:endParaRPr lang="zh-CN" altLang="en-US" sz="1400" dirty="0">
                <a:solidFill>
                  <a:srgbClr val="92C3CC"/>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20009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CCE9DDC0-ABB9-464C-A069-336D7833EAB2}"/>
              </a:ext>
            </a:extLst>
          </p:cNvPr>
          <p:cNvSpPr/>
          <p:nvPr/>
        </p:nvSpPr>
        <p:spPr>
          <a:xfrm>
            <a:off x="1795754" y="1487550"/>
            <a:ext cx="8242834" cy="523220"/>
          </a:xfrm>
          <a:prstGeom prst="rect">
            <a:avLst/>
          </a:prstGeom>
        </p:spPr>
        <p:txBody>
          <a:bodyPr wrap="square">
            <a:spAutoFit/>
          </a:bodyPr>
          <a:lstStyle/>
          <a:p>
            <a:endParaRPr lang="zh-CN" altLang="en-US" sz="1400" dirty="0" smtClean="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541364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通信图和顺序图的比较</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50" y="1645920"/>
            <a:ext cx="9639300" cy="4315968"/>
          </a:xfrm>
          <a:prstGeom prst="rect">
            <a:avLst/>
          </a:prstGeom>
        </p:spPr>
      </p:pic>
    </p:spTree>
    <p:extLst>
      <p:ext uri="{BB962C8B-B14F-4D97-AF65-F5344CB8AC3E}">
        <p14:creationId xmlns:p14="http://schemas.microsoft.com/office/powerpoint/2010/main" val="1217442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0" y="0"/>
            <a:ext cx="12192000" cy="4686300"/>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99669" y="0"/>
            <a:ext cx="3162300" cy="6043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903" y="1790699"/>
            <a:ext cx="6153150" cy="4252913"/>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70956" y="631481"/>
            <a:ext cx="2257425" cy="1159218"/>
          </a:xfrm>
          <a:prstGeom prst="rect">
            <a:avLst/>
          </a:prstGeom>
        </p:spPr>
      </p:pic>
      <p:sp>
        <p:nvSpPr>
          <p:cNvPr id="10" name="文本框 9"/>
          <p:cNvSpPr txBox="1"/>
          <p:nvPr/>
        </p:nvSpPr>
        <p:spPr>
          <a:xfrm>
            <a:off x="1937199" y="1690062"/>
            <a:ext cx="2597770"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部署图</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 xmlns:a16="http://schemas.microsoft.com/office/drawing/2014/main" id="{BCFDD143-CF1B-48B0-8BDE-AB52AB638EB2}"/>
              </a:ext>
            </a:extLst>
          </p:cNvPr>
          <p:cNvSpPr/>
          <p:nvPr/>
        </p:nvSpPr>
        <p:spPr>
          <a:xfrm>
            <a:off x="2064200" y="2849280"/>
            <a:ext cx="2121518" cy="954107"/>
          </a:xfrm>
          <a:prstGeom prst="rect">
            <a:avLst/>
          </a:prstGeom>
        </p:spPr>
        <p:txBody>
          <a:bodyPr wrap="square">
            <a:spAutoFit/>
          </a:bodyPr>
          <a:lstStyle/>
          <a:p>
            <a:r>
              <a:rPr lang="zh-CN" altLang="en-US" sz="1400" dirty="0" smtClean="0">
                <a:solidFill>
                  <a:srgbClr val="92C3CC"/>
                </a:solidFill>
                <a:latin typeface="微软雅黑" panose="020B0503020204020204" pitchFamily="34" charset="-122"/>
                <a:ea typeface="微软雅黑" panose="020B0503020204020204" pitchFamily="34" charset="-122"/>
              </a:rPr>
              <a:t>部署图用于静态建模，是表示运行时过程节点结构、组件实例及其对象结构的图</a:t>
            </a:r>
            <a:endParaRPr lang="zh-CN" altLang="en-US" sz="1400"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45203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par>
                          <p:cTn id="24" fill="hold">
                            <p:stCondLst>
                              <p:cond delay="1600"/>
                            </p:stCondLst>
                            <p:childTnLst>
                              <p:par>
                                <p:cTn id="25" presetID="53" presetClass="entr" presetSubtype="1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3530344" y="797569"/>
            <a:ext cx="5023104" cy="5023104"/>
          </a:xfrm>
          <a:prstGeom prst="ellipse">
            <a:avLst/>
          </a:prstGeom>
          <a:noFill/>
          <a:ln w="6350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9"/>
          <p:cNvSpPr txBox="1"/>
          <p:nvPr/>
        </p:nvSpPr>
        <p:spPr>
          <a:xfrm>
            <a:off x="4826827" y="2307711"/>
            <a:ext cx="2430138" cy="2585323"/>
          </a:xfrm>
          <a:prstGeom prst="rect">
            <a:avLst/>
          </a:prstGeom>
          <a:noFill/>
        </p:spPr>
        <p:txBody>
          <a:bodyPr wrap="square" rtlCol="0">
            <a:spAutoFit/>
          </a:bodyPr>
          <a:lstStyle/>
          <a:p>
            <a:pPr algn="ctr"/>
            <a:r>
              <a:rPr lang="zh-CN" altLang="en-US" sz="5400" b="1" dirty="0" smtClean="0">
                <a:solidFill>
                  <a:schemeClr val="bg1"/>
                </a:solidFill>
                <a:latin typeface="微软雅黑" panose="020B0503020204020204" pitchFamily="34" charset="-122"/>
                <a:ea typeface="微软雅黑" panose="020B0503020204020204" pitchFamily="34" charset="-122"/>
              </a:rPr>
              <a:t>部署图的基本内容</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265191" y="1042099"/>
            <a:ext cx="2938366"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1.</a:t>
            </a:r>
            <a:r>
              <a:rPr lang="zh-CN" altLang="en-US" sz="5400" b="1" dirty="0">
                <a:solidFill>
                  <a:schemeClr val="bg1"/>
                </a:solidFill>
                <a:latin typeface="微软雅黑" panose="020B0503020204020204" pitchFamily="34" charset="-122"/>
                <a:ea typeface="微软雅黑" panose="020B0503020204020204" pitchFamily="34" charset="-122"/>
              </a:rPr>
              <a:t>结点</a:t>
            </a:r>
          </a:p>
        </p:txBody>
      </p:sp>
      <p:sp>
        <p:nvSpPr>
          <p:cNvPr id="11" name="文本框 9"/>
          <p:cNvSpPr txBox="1"/>
          <p:nvPr/>
        </p:nvSpPr>
        <p:spPr>
          <a:xfrm>
            <a:off x="8208383" y="1140999"/>
            <a:ext cx="2430138"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2.</a:t>
            </a:r>
            <a:r>
              <a:rPr lang="zh-CN" altLang="en-US" sz="5400" b="1" dirty="0" smtClean="0">
                <a:solidFill>
                  <a:schemeClr val="bg1"/>
                </a:solidFill>
                <a:latin typeface="微软雅黑" panose="020B0503020204020204" pitchFamily="34" charset="-122"/>
                <a:ea typeface="微软雅黑" panose="020B0503020204020204" pitchFamily="34" charset="-122"/>
              </a:rPr>
              <a:t>组件</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2" name="文本框 9"/>
          <p:cNvSpPr txBox="1"/>
          <p:nvPr/>
        </p:nvSpPr>
        <p:spPr>
          <a:xfrm>
            <a:off x="4582921" y="5801338"/>
            <a:ext cx="2917950" cy="923330"/>
          </a:xfrm>
          <a:prstGeom prst="rect">
            <a:avLst/>
          </a:prstGeom>
          <a:noFill/>
        </p:spPr>
        <p:txBody>
          <a:bodyPr wrap="square" rtlCol="0">
            <a:spAutoFit/>
          </a:bodyPr>
          <a:lstStyle/>
          <a:p>
            <a:pPr algn="ctr"/>
            <a:r>
              <a:rPr lang="en-US" altLang="zh-CN" sz="5400" b="1" dirty="0" smtClean="0">
                <a:solidFill>
                  <a:schemeClr val="bg1"/>
                </a:solidFill>
                <a:latin typeface="微软雅黑" panose="020B0503020204020204" pitchFamily="34" charset="-122"/>
                <a:ea typeface="微软雅黑" panose="020B0503020204020204" pitchFamily="34" charset="-122"/>
              </a:rPr>
              <a:t>3.</a:t>
            </a:r>
            <a:r>
              <a:rPr lang="zh-CN" altLang="en-US" sz="5400" b="1" dirty="0" smtClean="0">
                <a:solidFill>
                  <a:schemeClr val="bg1"/>
                </a:solidFill>
                <a:latin typeface="微软雅黑" panose="020B0503020204020204" pitchFamily="34" charset="-122"/>
                <a:ea typeface="微软雅黑" panose="020B0503020204020204" pitchFamily="34" charset="-122"/>
              </a:rPr>
              <a:t>关系</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19491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9"/>
                                        </p:tgtEl>
                                        <p:attrNameLst>
                                          <p:attrName>ppt_y</p:attrName>
                                        </p:attrNameLst>
                                      </p:cBhvr>
                                      <p:tavLst>
                                        <p:tav tm="0">
                                          <p:val>
                                            <p:strVal val="#ppt_y"/>
                                          </p:val>
                                        </p:tav>
                                        <p:tav tm="100000">
                                          <p:val>
                                            <p:strVal val="#ppt_y"/>
                                          </p:val>
                                        </p:tav>
                                      </p:tavLst>
                                    </p:anim>
                                    <p:anim calcmode="lin" valueType="num">
                                      <p:cBhvr>
                                        <p:cTn id="1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9"/>
                                        </p:tgtEl>
                                      </p:cBhvr>
                                    </p:animEffect>
                                  </p:childTnLst>
                                </p:cTn>
                              </p:par>
                            </p:childTnLst>
                          </p:cTn>
                        </p:par>
                        <p:par>
                          <p:cTn id="15" fill="hold">
                            <p:stCondLst>
                              <p:cond delay="85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0"/>
                                        </p:tgtEl>
                                        <p:attrNameLst>
                                          <p:attrName>ppt_y</p:attrName>
                                        </p:attrNameLst>
                                      </p:cBhvr>
                                      <p:tavLst>
                                        <p:tav tm="0">
                                          <p:val>
                                            <p:strVal val="#ppt_y"/>
                                          </p:val>
                                        </p:tav>
                                        <p:tav tm="100000">
                                          <p:val>
                                            <p:strVal val="#ppt_y"/>
                                          </p:val>
                                        </p:tav>
                                      </p:tavLst>
                                    </p:anim>
                                    <p:anim calcmode="lin" valueType="num">
                                      <p:cBhvr>
                                        <p:cTn id="2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0"/>
                                        </p:tgtEl>
                                      </p:cBhvr>
                                    </p:animEffect>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1"/>
                                        </p:tgtEl>
                                        <p:attrNameLst>
                                          <p:attrName>ppt_y</p:attrName>
                                        </p:attrNameLst>
                                      </p:cBhvr>
                                      <p:tavLst>
                                        <p:tav tm="0">
                                          <p:val>
                                            <p:strVal val="#ppt_y"/>
                                          </p:val>
                                        </p:tav>
                                        <p:tav tm="100000">
                                          <p:val>
                                            <p:strVal val="#ppt_y"/>
                                          </p:val>
                                        </p:tav>
                                      </p:tavLst>
                                    </p:anim>
                                    <p:anim calcmode="lin" valueType="num">
                                      <p:cBhvr>
                                        <p:cTn id="27"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1"/>
                                        </p:tgtEl>
                                      </p:cBhvr>
                                    </p:animEffect>
                                  </p:childTnLst>
                                </p:cTn>
                              </p:par>
                              <p:par>
                                <p:cTn id="30" presetID="41" presetClass="entr" presetSubtype="0" fill="hold" grpId="0" nodeType="with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2"/>
                                        </p:tgtEl>
                                        <p:attrNameLst>
                                          <p:attrName>ppt_y</p:attrName>
                                        </p:attrNameLst>
                                      </p:cBhvr>
                                      <p:tavLst>
                                        <p:tav tm="0">
                                          <p:val>
                                            <p:strVal val="#ppt_y"/>
                                          </p:val>
                                        </p:tav>
                                        <p:tav tm="100000">
                                          <p:val>
                                            <p:strVal val="#ppt_y"/>
                                          </p:val>
                                        </p:tav>
                                      </p:tavLst>
                                    </p:anim>
                                    <p:anim calcmode="lin" valueType="num">
                                      <p:cBhvr>
                                        <p:cTn id="3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39466" y="512190"/>
            <a:ext cx="8242834" cy="523220"/>
          </a:xfrm>
          <a:prstGeom prst="rect">
            <a:avLst/>
          </a:prstGeom>
        </p:spPr>
        <p:txBody>
          <a:bodyPr wrap="square">
            <a:spAutoFit/>
          </a:bodyPr>
          <a:lstStyle/>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2677709" y="3568074"/>
            <a:ext cx="8242834" cy="1384995"/>
          </a:xfrm>
          <a:prstGeom prst="rect">
            <a:avLst/>
          </a:prstGeom>
        </p:spPr>
        <p:txBody>
          <a:bodyPr wrap="squar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组件是参与系统执行的实物，而结点是执行</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组件的事物。组件表示逻辑元素的物理模块</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结点表示组件的物理部署。</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1.</a:t>
            </a:r>
            <a:r>
              <a:rPr lang="zh-CN" altLang="en-US" sz="4000" b="1" dirty="0" smtClean="0">
                <a:solidFill>
                  <a:schemeClr val="bg1"/>
                </a:solidFill>
                <a:latin typeface="微软雅黑" panose="020B0503020204020204" pitchFamily="34" charset="-122"/>
                <a:ea typeface="微软雅黑" panose="020B0503020204020204" pitchFamily="34" charset="-122"/>
              </a:rPr>
              <a:t> 结点</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3" name="文本框 9"/>
          <p:cNvSpPr txBox="1"/>
          <p:nvPr/>
        </p:nvSpPr>
        <p:spPr>
          <a:xfrm>
            <a:off x="9238047" y="3568074"/>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2.</a:t>
            </a:r>
            <a:r>
              <a:rPr lang="zh-CN" altLang="en-US" sz="4000" b="1" dirty="0">
                <a:solidFill>
                  <a:schemeClr val="bg1"/>
                </a:solidFill>
                <a:latin typeface="微软雅黑" panose="020B0503020204020204" pitchFamily="34" charset="-122"/>
                <a:ea typeface="微软雅黑" panose="020B0503020204020204" pitchFamily="34" charset="-122"/>
              </a:rPr>
              <a:t>组件</a:t>
            </a:r>
          </a:p>
        </p:txBody>
      </p:sp>
      <p:sp>
        <p:nvSpPr>
          <p:cNvPr id="3" name="文本框 2"/>
          <p:cNvSpPr txBox="1"/>
          <p:nvPr/>
        </p:nvSpPr>
        <p:spPr>
          <a:xfrm>
            <a:off x="3048000" y="1207008"/>
            <a:ext cx="8802410" cy="1384995"/>
          </a:xfrm>
          <a:prstGeom prst="rect">
            <a:avLst/>
          </a:prstGeom>
          <a:noFill/>
        </p:spPr>
        <p:txBody>
          <a:bodyPr wrap="non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结点是存在于运行时并代表一项计算资源的物理元素。</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一般拥有一些内存和处理能力。用一个立方体来表示一</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个结点。</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6362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66233" y="1463050"/>
            <a:ext cx="8242834" cy="1383665"/>
          </a:xfrm>
          <a:prstGeom prst="rect">
            <a:avLst/>
          </a:prstGeom>
        </p:spPr>
        <p:txBody>
          <a:bodyPr wrap="square">
            <a:spAutoFit/>
          </a:bodyPr>
          <a:lstStyle/>
          <a:p>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328" y="512190"/>
            <a:ext cx="2430138" cy="706755"/>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节点类型</a:t>
            </a:r>
          </a:p>
        </p:txBody>
      </p:sp>
      <p:pic>
        <p:nvPicPr>
          <p:cNvPr id="2" name="图片 1"/>
          <p:cNvPicPr>
            <a:picLocks noChangeAspect="1"/>
          </p:cNvPicPr>
          <p:nvPr/>
        </p:nvPicPr>
        <p:blipFill>
          <a:blip r:embed="rId3"/>
          <a:srcRect l="39310" t="37051" r="37962" b="39820"/>
          <a:stretch>
            <a:fillRect/>
          </a:stretch>
        </p:blipFill>
        <p:spPr>
          <a:xfrm>
            <a:off x="1590040" y="2320925"/>
            <a:ext cx="2590800" cy="1405255"/>
          </a:xfrm>
          <a:prstGeom prst="rect">
            <a:avLst/>
          </a:prstGeom>
        </p:spPr>
      </p:pic>
      <p:pic>
        <p:nvPicPr>
          <p:cNvPr id="3" name="图片 2"/>
          <p:cNvPicPr>
            <a:picLocks noChangeAspect="1"/>
          </p:cNvPicPr>
          <p:nvPr/>
        </p:nvPicPr>
        <p:blipFill>
          <a:blip r:embed="rId3"/>
          <a:srcRect l="57358" t="37051" r="18711" b="39820"/>
          <a:stretch>
            <a:fillRect/>
          </a:stretch>
        </p:blipFill>
        <p:spPr>
          <a:xfrm>
            <a:off x="1521460" y="4444365"/>
            <a:ext cx="2727960" cy="1405255"/>
          </a:xfrm>
          <a:prstGeom prst="rect">
            <a:avLst/>
          </a:prstGeom>
        </p:spPr>
      </p:pic>
      <p:sp>
        <p:nvSpPr>
          <p:cNvPr id="4" name="文本框 3"/>
          <p:cNvSpPr txBox="1"/>
          <p:nvPr/>
        </p:nvSpPr>
        <p:spPr>
          <a:xfrm>
            <a:off x="1466215" y="1371600"/>
            <a:ext cx="10008870" cy="460375"/>
          </a:xfrm>
          <a:prstGeom prst="rect">
            <a:avLst/>
          </a:prstGeom>
          <a:noFill/>
        </p:spPr>
        <p:txBody>
          <a:bodyPr wrap="none" rtlCol="0">
            <a:spAutoFit/>
          </a:bodyPr>
          <a:lstStyle/>
          <a:p>
            <a:r>
              <a:rPr lang="zh-CN" altLang="en-US" sz="2400"/>
              <a:t>节点类型包括两种：分别是处理器（</a:t>
            </a:r>
            <a:r>
              <a:rPr lang="en-US" altLang="zh-CN" sz="2400"/>
              <a:t>PROCESS</a:t>
            </a:r>
            <a:r>
              <a:rPr lang="zh-CN" altLang="en-US" sz="2400"/>
              <a:t>）和设备（</a:t>
            </a:r>
            <a:r>
              <a:rPr lang="en-US" altLang="zh-CN" sz="2400"/>
              <a:t>DEVICE</a:t>
            </a:r>
            <a:r>
              <a:rPr lang="zh-CN" altLang="en-US" sz="2400"/>
              <a:t>）。</a:t>
            </a:r>
          </a:p>
        </p:txBody>
      </p:sp>
      <p:sp>
        <p:nvSpPr>
          <p:cNvPr id="5" name="文本框 4"/>
          <p:cNvSpPr txBox="1"/>
          <p:nvPr/>
        </p:nvSpPr>
        <p:spPr>
          <a:xfrm>
            <a:off x="4770120" y="2424430"/>
            <a:ext cx="10241280" cy="1198880"/>
          </a:xfrm>
          <a:prstGeom prst="rect">
            <a:avLst/>
          </a:prstGeom>
          <a:noFill/>
        </p:spPr>
        <p:txBody>
          <a:bodyPr wrap="square" rtlCol="0">
            <a:spAutoFit/>
          </a:bodyPr>
          <a:lstStyle/>
          <a:p>
            <a:r>
              <a:rPr lang="zh-CN" altLang="en-US" sz="2400"/>
              <a:t>处理器：是能够执行软件、具有计算能力</a:t>
            </a:r>
          </a:p>
          <a:p>
            <a:r>
              <a:rPr lang="zh-CN" altLang="en-US" sz="2400"/>
              <a:t>的节点，可以说明处理器中有哪些进程，</a:t>
            </a:r>
          </a:p>
          <a:p>
            <a:r>
              <a:rPr lang="zh-CN" altLang="en-US" sz="2400"/>
              <a:t>进程的优先级等。</a:t>
            </a:r>
          </a:p>
        </p:txBody>
      </p:sp>
      <p:sp>
        <p:nvSpPr>
          <p:cNvPr id="6" name="文本框 5"/>
          <p:cNvSpPr txBox="1"/>
          <p:nvPr/>
        </p:nvSpPr>
        <p:spPr>
          <a:xfrm>
            <a:off x="4770120" y="4547235"/>
            <a:ext cx="10241280" cy="1198880"/>
          </a:xfrm>
          <a:prstGeom prst="rect">
            <a:avLst/>
          </a:prstGeom>
          <a:noFill/>
        </p:spPr>
        <p:txBody>
          <a:bodyPr wrap="square" rtlCol="0">
            <a:spAutoFit/>
          </a:bodyPr>
          <a:lstStyle/>
          <a:p>
            <a:r>
              <a:rPr lang="zh-CN" altLang="en-US" sz="2400"/>
              <a:t>设备：没有计算能力的节点，通常情况下</a:t>
            </a:r>
          </a:p>
          <a:p>
            <a:r>
              <a:rPr lang="zh-CN" altLang="en-US" sz="2400"/>
              <a:t>都是通过接口为外部提供某种服务。如打</a:t>
            </a:r>
          </a:p>
          <a:p>
            <a:r>
              <a:rPr lang="zh-CN" altLang="en-US" sz="2400"/>
              <a:t>印机、终端等。</a:t>
            </a:r>
          </a:p>
        </p:txBody>
      </p:sp>
    </p:spTree>
    <p:extLst>
      <p:ext uri="{BB962C8B-B14F-4D97-AF65-F5344CB8AC3E}">
        <p14:creationId xmlns:p14="http://schemas.microsoft.com/office/powerpoint/2010/main" val="3587447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66233" y="1463050"/>
            <a:ext cx="8242834" cy="1384995"/>
          </a:xfrm>
          <a:prstGeom prst="rect">
            <a:avLst/>
          </a:prstGeom>
        </p:spPr>
        <p:txBody>
          <a:bodyPr wrap="square">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部署图中包括依赖、泛化、关联及实现关系。</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9328" y="512190"/>
            <a:ext cx="2430138" cy="707886"/>
          </a:xfrm>
          <a:prstGeom prst="rect">
            <a:avLst/>
          </a:prstGeom>
          <a:noFill/>
        </p:spPr>
        <p:txBody>
          <a:bodyPr wrap="squar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3.</a:t>
            </a:r>
            <a:r>
              <a:rPr lang="zh-CN" altLang="en-US" sz="4000" b="1" dirty="0">
                <a:solidFill>
                  <a:schemeClr val="bg1"/>
                </a:solidFill>
                <a:latin typeface="微软雅黑" panose="020B0503020204020204" pitchFamily="34" charset="-122"/>
                <a:ea typeface="微软雅黑" panose="020B0503020204020204" pitchFamily="34" charset="-122"/>
              </a:rPr>
              <a:t>关系</a:t>
            </a:r>
          </a:p>
        </p:txBody>
      </p:sp>
      <p:pic>
        <p:nvPicPr>
          <p:cNvPr id="2" name="图片 2"/>
          <p:cNvPicPr>
            <a:picLocks noChangeAspect="1"/>
          </p:cNvPicPr>
          <p:nvPr/>
        </p:nvPicPr>
        <p:blipFill>
          <a:blip r:embed="rId3"/>
          <a:srcRect l="37578" t="24434" r="35425" b="44599"/>
          <a:stretch>
            <a:fillRect/>
          </a:stretch>
        </p:blipFill>
        <p:spPr>
          <a:xfrm>
            <a:off x="1466215" y="2847975"/>
            <a:ext cx="4051300" cy="2477135"/>
          </a:xfrm>
          <a:prstGeom prst="rect">
            <a:avLst/>
          </a:prstGeom>
        </p:spPr>
      </p:pic>
      <p:sp>
        <p:nvSpPr>
          <p:cNvPr id="4" name="文本框 3"/>
          <p:cNvSpPr txBox="1"/>
          <p:nvPr/>
        </p:nvSpPr>
        <p:spPr>
          <a:xfrm>
            <a:off x="6233160" y="3672840"/>
            <a:ext cx="5767070" cy="521970"/>
          </a:xfrm>
          <a:prstGeom prst="rect">
            <a:avLst/>
          </a:prstGeom>
          <a:noFill/>
        </p:spPr>
        <p:txBody>
          <a:bodyPr wrap="square" rtlCol="0">
            <a:spAutoFit/>
          </a:bodyPr>
          <a:lstStyle/>
          <a:p>
            <a:r>
              <a:rPr lang="zh-CN" altLang="en-US" sz="2800"/>
              <a:t>关联关系图</a:t>
            </a:r>
          </a:p>
        </p:txBody>
      </p:sp>
    </p:spTree>
    <p:extLst>
      <p:ext uri="{BB962C8B-B14F-4D97-AF65-F5344CB8AC3E}">
        <p14:creationId xmlns:p14="http://schemas.microsoft.com/office/powerpoint/2010/main" val="8411163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466233" y="1463050"/>
            <a:ext cx="8242834" cy="1383665"/>
          </a:xfrm>
          <a:prstGeom prst="rect">
            <a:avLst/>
          </a:prstGeom>
        </p:spPr>
        <p:txBody>
          <a:bodyPr wrap="square">
            <a:spAutoFit/>
          </a:bodyPr>
          <a:lstStyle/>
          <a:p>
            <a:endParaRPr lang="en-US" altLang="zh-CN" sz="2800" dirty="0" smtClean="0">
              <a:solidFill>
                <a:srgbClr val="FF0000"/>
              </a:solidFill>
              <a:latin typeface="微软雅黑" panose="020B0503020204020204" pitchFamily="34" charset="-122"/>
              <a:ea typeface="微软雅黑" panose="020B0503020204020204" pitchFamily="34" charset="-122"/>
            </a:endParaRPr>
          </a:p>
          <a:p>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3" name="图片 3"/>
          <p:cNvPicPr>
            <a:picLocks noChangeAspect="1"/>
          </p:cNvPicPr>
          <p:nvPr/>
        </p:nvPicPr>
        <p:blipFill>
          <a:blip r:embed="rId3"/>
          <a:srcRect l="42150" t="25638" r="13037" b="34198"/>
          <a:stretch>
            <a:fillRect/>
          </a:stretch>
        </p:blipFill>
        <p:spPr>
          <a:xfrm>
            <a:off x="1466215" y="1896110"/>
            <a:ext cx="9596755" cy="4584700"/>
          </a:xfrm>
          <a:prstGeom prst="rect">
            <a:avLst/>
          </a:prstGeom>
        </p:spPr>
      </p:pic>
      <p:sp>
        <p:nvSpPr>
          <p:cNvPr id="5" name="文本框 4"/>
          <p:cNvSpPr txBox="1"/>
          <p:nvPr/>
        </p:nvSpPr>
        <p:spPr>
          <a:xfrm>
            <a:off x="1466215" y="879475"/>
            <a:ext cx="3027680" cy="583565"/>
          </a:xfrm>
          <a:prstGeom prst="rect">
            <a:avLst/>
          </a:prstGeom>
          <a:noFill/>
        </p:spPr>
        <p:txBody>
          <a:bodyPr wrap="none" rtlCol="0">
            <a:spAutoFit/>
          </a:bodyPr>
          <a:lstStyle/>
          <a:p>
            <a:r>
              <a:rPr lang="zh-CN" altLang="en-US" sz="3200"/>
              <a:t>打印机部署图：</a:t>
            </a:r>
          </a:p>
        </p:txBody>
      </p:sp>
    </p:spTree>
    <p:extLst>
      <p:ext uri="{BB962C8B-B14F-4D97-AF65-F5344CB8AC3E}">
        <p14:creationId xmlns:p14="http://schemas.microsoft.com/office/powerpoint/2010/main" val="24868984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问题一：</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文本框 2"/>
          <p:cNvSpPr txBox="1"/>
          <p:nvPr/>
        </p:nvSpPr>
        <p:spPr>
          <a:xfrm>
            <a:off x="2106707" y="1220076"/>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用例图有几种关系？分别是什么？</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文本框 2"/>
          <p:cNvSpPr txBox="1"/>
          <p:nvPr/>
        </p:nvSpPr>
        <p:spPr>
          <a:xfrm>
            <a:off x="2106707" y="2905441"/>
            <a:ext cx="9531112" cy="954107"/>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答：</a:t>
            </a:r>
            <a:r>
              <a:rPr lang="en-US" altLang="zh-CN" sz="2800" dirty="0">
                <a:solidFill>
                  <a:schemeClr val="bg1"/>
                </a:solidFill>
                <a:latin typeface="微软雅黑" panose="020B0503020204020204" pitchFamily="34" charset="-122"/>
                <a:ea typeface="微软雅黑" panose="020B0503020204020204" pitchFamily="34" charset="-122"/>
              </a:rPr>
              <a:t>3</a:t>
            </a:r>
            <a:r>
              <a:rPr lang="zh-CN" altLang="en-US" sz="2800" dirty="0" smtClean="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4</a:t>
            </a:r>
            <a:r>
              <a:rPr lang="zh-CN" altLang="en-US" sz="2800" dirty="0" smtClean="0">
                <a:solidFill>
                  <a:schemeClr val="bg1"/>
                </a:solidFill>
                <a:latin typeface="微软雅黑" panose="020B0503020204020204" pitchFamily="34" charset="-122"/>
                <a:ea typeface="微软雅黑" panose="020B0503020204020204" pitchFamily="34" charset="-122"/>
              </a:rPr>
              <a:t>）种，包含关系，扩展关系，泛化关系，（分组关系）</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970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问题二：</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文本框 2"/>
          <p:cNvSpPr txBox="1"/>
          <p:nvPr/>
        </p:nvSpPr>
        <p:spPr>
          <a:xfrm>
            <a:off x="2106707" y="1220076"/>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类图关联关系中包含哪两种关系？</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文本框 2"/>
          <p:cNvSpPr txBox="1"/>
          <p:nvPr/>
        </p:nvSpPr>
        <p:spPr>
          <a:xfrm>
            <a:off x="2106707" y="2905441"/>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答：聚合关系，组合关系</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86676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 xmlns:a16="http://schemas.microsoft.com/office/drawing/2014/main" id="{7A43F8F2-C6C5-40D9-BB21-78B3A0C61EA5}"/>
              </a:ext>
            </a:extLst>
          </p:cNvPr>
          <p:cNvSpPr txBox="1"/>
          <p:nvPr/>
        </p:nvSpPr>
        <p:spPr>
          <a:xfrm>
            <a:off x="109328" y="512190"/>
            <a:ext cx="2430138" cy="707886"/>
          </a:xfrm>
          <a:prstGeom prst="rect">
            <a:avLst/>
          </a:prstGeom>
          <a:noFill/>
        </p:spPr>
        <p:txBody>
          <a:bodyPr wrap="square" rtlCol="0">
            <a:spAutoFit/>
          </a:bodyPr>
          <a:lstStyle/>
          <a:p>
            <a:pPr algn="ctr"/>
            <a:r>
              <a:rPr lang="zh-CN" altLang="en-US" sz="4000" b="1" dirty="0" smtClean="0">
                <a:solidFill>
                  <a:schemeClr val="bg1"/>
                </a:solidFill>
                <a:latin typeface="微软雅黑" panose="020B0503020204020204" pitchFamily="34" charset="-122"/>
                <a:ea typeface="微软雅黑" panose="020B0503020204020204" pitchFamily="34" charset="-122"/>
              </a:rPr>
              <a:t>问题三：</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文本框 2"/>
          <p:cNvSpPr txBox="1"/>
          <p:nvPr/>
        </p:nvSpPr>
        <p:spPr>
          <a:xfrm>
            <a:off x="2106707" y="1220076"/>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对象图和类图的关系是什么？</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 name="文本框 2"/>
          <p:cNvSpPr txBox="1"/>
          <p:nvPr/>
        </p:nvSpPr>
        <p:spPr>
          <a:xfrm>
            <a:off x="2106707" y="2905441"/>
            <a:ext cx="9531112"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答：对象图可以看作类图某一时刻的实例</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2890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D4DE68DE-2687-4664-A80D-49CF52DC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635" y="1269015"/>
            <a:ext cx="5537200" cy="4152900"/>
          </a:xfrm>
          <a:custGeom>
            <a:avLst/>
            <a:gdLst>
              <a:gd name="connsiteX0" fmla="*/ 1891393 w 6229350"/>
              <a:gd name="connsiteY0" fmla="*/ 0 h 4152900"/>
              <a:gd name="connsiteX1" fmla="*/ 6229350 w 6229350"/>
              <a:gd name="connsiteY1" fmla="*/ 0 h 4152900"/>
              <a:gd name="connsiteX2" fmla="*/ 6229350 w 6229350"/>
              <a:gd name="connsiteY2" fmla="*/ 1892636 h 4152900"/>
              <a:gd name="connsiteX3" fmla="*/ 4243453 w 6229350"/>
              <a:gd name="connsiteY3" fmla="*/ 4152900 h 4152900"/>
              <a:gd name="connsiteX4" fmla="*/ 0 w 6229350"/>
              <a:gd name="connsiteY4" fmla="*/ 4152900 h 4152900"/>
              <a:gd name="connsiteX5" fmla="*/ 0 w 6229350"/>
              <a:gd name="connsiteY5" fmla="*/ 2152704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9350" h="4152900">
                <a:moveTo>
                  <a:pt x="1891393" y="0"/>
                </a:moveTo>
                <a:lnTo>
                  <a:pt x="6229350" y="0"/>
                </a:lnTo>
                <a:lnTo>
                  <a:pt x="6229350" y="1892636"/>
                </a:lnTo>
                <a:lnTo>
                  <a:pt x="4243453" y="4152900"/>
                </a:lnTo>
                <a:lnTo>
                  <a:pt x="0" y="4152900"/>
                </a:lnTo>
                <a:lnTo>
                  <a:pt x="0" y="2152704"/>
                </a:lnTo>
                <a:close/>
              </a:path>
            </a:pathLst>
          </a:custGeom>
          <a:blipFill>
            <a:blip r:embed="rId4"/>
            <a:stretch>
              <a:fillRect l="-50000" r="-50000"/>
            </a:stretch>
          </a:blipFill>
          <a:effectLst/>
        </p:spPr>
      </p:pic>
      <p:sp>
        <p:nvSpPr>
          <p:cNvPr id="5" name="TextBox 25"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a:extLst>
              <a:ext uri="{FF2B5EF4-FFF2-40B4-BE49-F238E27FC236}">
                <a16:creationId xmlns:a16="http://schemas.microsoft.com/office/drawing/2014/main" xmlns="" id="{2EEF6FD9-04DA-4D16-9804-35501062DF4A}"/>
              </a:ext>
            </a:extLst>
          </p:cNvPr>
          <p:cNvSpPr txBox="1">
            <a:spLocks noChangeArrowheads="1"/>
          </p:cNvSpPr>
          <p:nvPr/>
        </p:nvSpPr>
        <p:spPr bwMode="auto">
          <a:xfrm>
            <a:off x="473797" y="2760689"/>
            <a:ext cx="276383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dirty="0" smtClean="0">
                <a:solidFill>
                  <a:srgbClr val="869BA0"/>
                </a:solidFill>
                <a:latin typeface="微软雅黑" panose="020B0503020204020204" pitchFamily="34" charset="-122"/>
                <a:ea typeface="微软雅黑" panose="020B0503020204020204" pitchFamily="34" charset="-122"/>
              </a:rPr>
              <a:t>       用例指的是对一组动作的描述，系统通过执行这些动作将对用例的参与者产生可以看到的结果，用来描述参与者可以感受到的系统服务或功能</a:t>
            </a:r>
            <a:endParaRPr lang="zh-CN" altLang="en-US" sz="1400" dirty="0">
              <a:solidFill>
                <a:srgbClr val="869BA0"/>
              </a:solidFill>
              <a:latin typeface="微软雅黑" panose="020B0503020204020204" pitchFamily="34" charset="-122"/>
              <a:ea typeface="微软雅黑" panose="020B0503020204020204" pitchFamily="34" charset="-122"/>
            </a:endParaRPr>
          </a:p>
        </p:txBody>
      </p:sp>
      <p:sp>
        <p:nvSpPr>
          <p:cNvPr id="14" name="文本框 9">
            <a:extLst>
              <a:ext uri="{FF2B5EF4-FFF2-40B4-BE49-F238E27FC236}">
                <a16:creationId xmlns:a16="http://schemas.microsoft.com/office/drawing/2014/main" xmlns="" id="{7A43F8F2-C6C5-40D9-BB21-78B3A0C61EA5}"/>
              </a:ext>
            </a:extLst>
          </p:cNvPr>
          <p:cNvSpPr txBox="1"/>
          <p:nvPr/>
        </p:nvSpPr>
        <p:spPr>
          <a:xfrm>
            <a:off x="9281817" y="399749"/>
            <a:ext cx="1728178"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用例</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8932388" y="4273538"/>
            <a:ext cx="1639773" cy="1416008"/>
            <a:chOff x="8932388" y="4273538"/>
            <a:chExt cx="1639773" cy="1416008"/>
          </a:xfrm>
        </p:grpSpPr>
        <p:pic>
          <p:nvPicPr>
            <p:cNvPr id="3074" name="Picture 2" descr="http://img.blog.csdn.net/20160611162036319?watermark/2/text/aHR0cDovL2Jsb2cuY3Nkbi5uZXQv/font/5a6L5L2T/fontsize/400/fill/I0JBQkFCMA==/dissolve/70/gravity/Ce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2388" y="4669854"/>
              <a:ext cx="1639773" cy="10196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5" descr="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
              <a:extLst>
                <a:ext uri="{FF2B5EF4-FFF2-40B4-BE49-F238E27FC236}">
                  <a16:creationId xmlns:a16="http://schemas.microsoft.com/office/drawing/2014/main" xmlns="" id="{2EEF6FD9-04DA-4D16-9804-35501062DF4A}"/>
                </a:ext>
              </a:extLst>
            </p:cNvPr>
            <p:cNvSpPr txBox="1">
              <a:spLocks noChangeArrowheads="1"/>
            </p:cNvSpPr>
            <p:nvPr/>
          </p:nvSpPr>
          <p:spPr bwMode="auto">
            <a:xfrm>
              <a:off x="8932388" y="4273538"/>
              <a:ext cx="16397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dirty="0" smtClean="0">
                  <a:solidFill>
                    <a:srgbClr val="869BA0"/>
                  </a:solidFill>
                  <a:latin typeface="微软雅黑" panose="020B0503020204020204" pitchFamily="34" charset="-122"/>
                  <a:ea typeface="微软雅黑" panose="020B0503020204020204" pitchFamily="34" charset="-122"/>
                </a:rPr>
                <a:t>用例的表示</a:t>
              </a:r>
              <a:r>
                <a:rPr lang="zh-CN" altLang="en-US" sz="1400" dirty="0">
                  <a:solidFill>
                    <a:srgbClr val="869BA0"/>
                  </a:solidFill>
                  <a:latin typeface="微软雅黑" panose="020B0503020204020204" pitchFamily="34" charset="-122"/>
                  <a:ea typeface="微软雅黑" panose="020B0503020204020204" pitchFamily="34" charset="-122"/>
                </a:rPr>
                <a:t>方法</a:t>
              </a:r>
            </a:p>
          </p:txBody>
        </p:sp>
      </p:grpSp>
    </p:spTree>
    <p:extLst>
      <p:ext uri="{BB962C8B-B14F-4D97-AF65-F5344CB8AC3E}">
        <p14:creationId xmlns:p14="http://schemas.microsoft.com/office/powerpoint/2010/main" val="42386919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childTnLst>
                          </p:cTn>
                        </p:par>
                        <p:par>
                          <p:cTn id="16" fill="hold">
                            <p:stCondLst>
                              <p:cond delay="1050"/>
                            </p:stCondLst>
                            <p:childTnLst>
                              <p:par>
                                <p:cTn id="17" presetID="2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155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504466" y="871677"/>
            <a:ext cx="5058109" cy="5048780"/>
            <a:chOff x="3504466" y="871677"/>
            <a:chExt cx="5058109" cy="5048780"/>
          </a:xfrm>
        </p:grpSpPr>
        <p:grpSp>
          <p:nvGrpSpPr>
            <p:cNvPr id="12" name="组合 11">
              <a:extLst>
                <a:ext uri="{FF2B5EF4-FFF2-40B4-BE49-F238E27FC236}">
                  <a16:creationId xmlns:a16="http://schemas.microsoft.com/office/drawing/2014/main" xmlns="" id="{6EA571C7-AA8F-4B87-ACBA-E85B24733156}"/>
                </a:ext>
              </a:extLst>
            </p:cNvPr>
            <p:cNvGrpSpPr/>
            <p:nvPr/>
          </p:nvGrpSpPr>
          <p:grpSpPr>
            <a:xfrm>
              <a:off x="4154778" y="871677"/>
              <a:ext cx="1411368" cy="2885108"/>
              <a:chOff x="4154778" y="871677"/>
              <a:chExt cx="1411368" cy="2885108"/>
            </a:xfrm>
          </p:grpSpPr>
          <p:sp>
            <p:nvSpPr>
              <p:cNvPr id="2" name="任意多边形 6">
                <a:extLst>
                  <a:ext uri="{FF2B5EF4-FFF2-40B4-BE49-F238E27FC236}">
                    <a16:creationId xmlns:a16="http://schemas.microsoft.com/office/drawing/2014/main" xmlns="" id="{712C7651-6216-467A-8A52-16458351141F}"/>
                  </a:ext>
                </a:extLst>
              </p:cNvPr>
              <p:cNvSpPr/>
              <p:nvPr/>
            </p:nvSpPr>
            <p:spPr>
              <a:xfrm rot="2700000">
                <a:off x="3504466"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3"/>
                <a:tile tx="0" ty="0" sx="50000" sy="5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xmlns="" id="{449DA72E-5D02-475F-86CA-A96266407FD3}"/>
                  </a:ext>
                </a:extLst>
              </p:cNvPr>
              <p:cNvSpPr txBox="1"/>
              <p:nvPr/>
            </p:nvSpPr>
            <p:spPr>
              <a:xfrm>
                <a:off x="4154778" y="1285991"/>
                <a:ext cx="682171" cy="830997"/>
              </a:xfrm>
              <a:prstGeom prst="rect">
                <a:avLst/>
              </a:prstGeom>
              <a:noFill/>
            </p:spPr>
            <p:txBody>
              <a:bodyPr wrap="square" rtlCol="0">
                <a:spAutoFit/>
              </a:bodyPr>
              <a:lstStyle/>
              <a:p>
                <a:pPr algn="ctr"/>
                <a:r>
                  <a:rPr lang="en-US" altLang="zh-HK" sz="4800" dirty="0">
                    <a:solidFill>
                      <a:schemeClr val="bg1"/>
                    </a:solidFill>
                    <a:latin typeface="微软雅黑" panose="020B0503020204020204" pitchFamily="34" charset="-122"/>
                    <a:ea typeface="微软雅黑" panose="020B0503020204020204" pitchFamily="34" charset="-122"/>
                  </a:rPr>
                  <a:t>1</a:t>
                </a:r>
                <a:endParaRPr lang="zh-HK"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xmlns="" id="{743155D7-87EC-4D5F-80F5-8C2712C4F66E}"/>
                </a:ext>
              </a:extLst>
            </p:cNvPr>
            <p:cNvGrpSpPr/>
            <p:nvPr/>
          </p:nvGrpSpPr>
          <p:grpSpPr>
            <a:xfrm>
              <a:off x="5677467" y="1285991"/>
              <a:ext cx="2885108" cy="1647366"/>
              <a:chOff x="5677467" y="1285991"/>
              <a:chExt cx="2885108" cy="1647366"/>
            </a:xfrm>
          </p:grpSpPr>
          <p:sp>
            <p:nvSpPr>
              <p:cNvPr id="3" name="任意多边形 7">
                <a:extLst>
                  <a:ext uri="{FF2B5EF4-FFF2-40B4-BE49-F238E27FC236}">
                    <a16:creationId xmlns:a16="http://schemas.microsoft.com/office/drawing/2014/main" xmlns="" id="{304B26B1-1C1D-45C9-976A-1A69C3DD418E}"/>
                  </a:ext>
                </a:extLst>
              </p:cNvPr>
              <p:cNvSpPr/>
              <p:nvPr/>
            </p:nvSpPr>
            <p:spPr>
              <a:xfrm rot="18900000" flipH="1">
                <a:off x="5677467"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xmlns="" id="{731DA1B4-F29D-4007-B02D-8CC3424EB13B}"/>
                  </a:ext>
                </a:extLst>
              </p:cNvPr>
              <p:cNvSpPr txBox="1"/>
              <p:nvPr/>
            </p:nvSpPr>
            <p:spPr>
              <a:xfrm>
                <a:off x="7312062" y="1285991"/>
                <a:ext cx="682171" cy="830997"/>
              </a:xfrm>
              <a:prstGeom prst="rect">
                <a:avLst/>
              </a:prstGeom>
              <a:noFill/>
            </p:spPr>
            <p:txBody>
              <a:bodyPr wrap="square" rtlCol="0">
                <a:spAutoFit/>
              </a:bodyPr>
              <a:lstStyle/>
              <a:p>
                <a:pPr algn="ctr"/>
                <a:r>
                  <a:rPr lang="en-US" altLang="zh-HK" sz="4800" dirty="0">
                    <a:solidFill>
                      <a:srgbClr val="728D98"/>
                    </a:solidFill>
                    <a:latin typeface="微软雅黑" panose="020B0503020204020204" pitchFamily="34" charset="-122"/>
                    <a:ea typeface="微软雅黑" panose="020B0503020204020204" pitchFamily="34" charset="-122"/>
                  </a:rPr>
                  <a:t>2</a:t>
                </a:r>
                <a:endParaRPr lang="zh-HK" altLang="en-US" sz="4800" dirty="0">
                  <a:solidFill>
                    <a:srgbClr val="728D98"/>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xmlns="" id="{4EFBBB86-1701-4677-AB36-FB195F99D8FB}"/>
                </a:ext>
              </a:extLst>
            </p:cNvPr>
            <p:cNvGrpSpPr/>
            <p:nvPr/>
          </p:nvGrpSpPr>
          <p:grpSpPr>
            <a:xfrm>
              <a:off x="3504466" y="3858776"/>
              <a:ext cx="2885108" cy="1562363"/>
              <a:chOff x="3504466" y="3858776"/>
              <a:chExt cx="2885108" cy="1562363"/>
            </a:xfrm>
          </p:grpSpPr>
          <p:sp>
            <p:nvSpPr>
              <p:cNvPr id="4" name="任意多边形 8">
                <a:extLst>
                  <a:ext uri="{FF2B5EF4-FFF2-40B4-BE49-F238E27FC236}">
                    <a16:creationId xmlns:a16="http://schemas.microsoft.com/office/drawing/2014/main" xmlns="" id="{A3935E04-2A85-43DB-8224-3D9B50579722}"/>
                  </a:ext>
                </a:extLst>
              </p:cNvPr>
              <p:cNvSpPr/>
              <p:nvPr/>
            </p:nvSpPr>
            <p:spPr>
              <a:xfrm rot="18900000" flipV="1">
                <a:off x="3504466"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0751F566-C58E-43E8-BA9F-9C7C7B5F46AE}"/>
                  </a:ext>
                </a:extLst>
              </p:cNvPr>
              <p:cNvSpPr txBox="1"/>
              <p:nvPr/>
            </p:nvSpPr>
            <p:spPr>
              <a:xfrm>
                <a:off x="4154778" y="4590142"/>
                <a:ext cx="682171" cy="830997"/>
              </a:xfrm>
              <a:prstGeom prst="rect">
                <a:avLst/>
              </a:prstGeom>
              <a:noFill/>
            </p:spPr>
            <p:txBody>
              <a:bodyPr wrap="square" rtlCol="0">
                <a:spAutoFit/>
              </a:bodyPr>
              <a:lstStyle/>
              <a:p>
                <a:pPr algn="ctr"/>
                <a:r>
                  <a:rPr lang="en-US" altLang="zh-HK" sz="4800" dirty="0">
                    <a:solidFill>
                      <a:srgbClr val="728D98"/>
                    </a:solidFill>
                    <a:latin typeface="微软雅黑" panose="020B0503020204020204" pitchFamily="34" charset="-122"/>
                    <a:ea typeface="微软雅黑" panose="020B0503020204020204" pitchFamily="34" charset="-122"/>
                  </a:rPr>
                  <a:t>3</a:t>
                </a:r>
                <a:endParaRPr lang="zh-HK" altLang="en-US" sz="4800" dirty="0">
                  <a:solidFill>
                    <a:srgbClr val="728D98"/>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xmlns="" id="{9A78E249-EE97-435A-86AB-440D82B793EA}"/>
                </a:ext>
              </a:extLst>
            </p:cNvPr>
            <p:cNvGrpSpPr/>
            <p:nvPr/>
          </p:nvGrpSpPr>
          <p:grpSpPr>
            <a:xfrm>
              <a:off x="6500894" y="3035349"/>
              <a:ext cx="1493339" cy="2885108"/>
              <a:chOff x="6500894" y="3035349"/>
              <a:chExt cx="1493339" cy="2885108"/>
            </a:xfrm>
          </p:grpSpPr>
          <p:sp>
            <p:nvSpPr>
              <p:cNvPr id="5" name="任意多边形 9">
                <a:extLst>
                  <a:ext uri="{FF2B5EF4-FFF2-40B4-BE49-F238E27FC236}">
                    <a16:creationId xmlns:a16="http://schemas.microsoft.com/office/drawing/2014/main" xmlns="" id="{8EF4E065-21D6-4C29-A158-CA36FC1CBEC0}"/>
                  </a:ext>
                </a:extLst>
              </p:cNvPr>
              <p:cNvSpPr/>
              <p:nvPr/>
            </p:nvSpPr>
            <p:spPr>
              <a:xfrm rot="2700000" flipH="1" flipV="1">
                <a:off x="5677467"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dpi="0" rotWithShape="1">
                <a:blip r:embed="rId3"/>
                <a:srcRect/>
                <a:tile tx="0" ty="0" sx="50000" sy="5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xmlns="" id="{692086C7-279F-4B7F-B9C0-86269C8E15DC}"/>
                  </a:ext>
                </a:extLst>
              </p:cNvPr>
              <p:cNvSpPr txBox="1"/>
              <p:nvPr/>
            </p:nvSpPr>
            <p:spPr>
              <a:xfrm>
                <a:off x="7312062" y="4590142"/>
                <a:ext cx="682171" cy="830997"/>
              </a:xfrm>
              <a:prstGeom prst="rect">
                <a:avLst/>
              </a:prstGeom>
              <a:noFill/>
            </p:spPr>
            <p:txBody>
              <a:bodyPr wrap="square" rtlCol="0">
                <a:spAutoFit/>
              </a:bodyPr>
              <a:lstStyle/>
              <a:p>
                <a:pPr algn="ctr"/>
                <a:r>
                  <a:rPr lang="en-US" altLang="zh-HK" sz="4800" dirty="0">
                    <a:solidFill>
                      <a:schemeClr val="bg1"/>
                    </a:solidFill>
                    <a:latin typeface="微软雅黑" panose="020B0503020204020204" pitchFamily="34" charset="-122"/>
                    <a:ea typeface="微软雅黑" panose="020B0503020204020204" pitchFamily="34" charset="-122"/>
                  </a:rPr>
                  <a:t>4</a:t>
                </a:r>
                <a:endParaRPr lang="zh-HK" altLang="en-US" sz="4800" dirty="0">
                  <a:solidFill>
                    <a:schemeClr val="bg1"/>
                  </a:solidFill>
                  <a:latin typeface="微软雅黑" panose="020B0503020204020204" pitchFamily="34" charset="-122"/>
                  <a:ea typeface="微软雅黑" panose="020B0503020204020204" pitchFamily="34" charset="-122"/>
                </a:endParaRPr>
              </a:p>
            </p:txBody>
          </p:sp>
        </p:grpSp>
      </p:grpSp>
      <p:sp>
        <p:nvSpPr>
          <p:cNvPr id="10" name="矩形 9">
            <a:extLst>
              <a:ext uri="{FF2B5EF4-FFF2-40B4-BE49-F238E27FC236}">
                <a16:creationId xmlns:a16="http://schemas.microsoft.com/office/drawing/2014/main" xmlns="" id="{169850DF-55A1-4357-934D-2E4CF4D2D41D}"/>
              </a:ext>
            </a:extLst>
          </p:cNvPr>
          <p:cNvSpPr/>
          <p:nvPr/>
        </p:nvSpPr>
        <p:spPr>
          <a:xfrm>
            <a:off x="518934" y="1285991"/>
            <a:ext cx="2970257" cy="1077218"/>
          </a:xfrm>
          <a:prstGeom prst="rect">
            <a:avLst/>
          </a:prstGeom>
        </p:spPr>
        <p:txBody>
          <a:bodyPr wrap="square">
            <a:spAutoFit/>
          </a:bodyPr>
          <a:lstStyle/>
          <a:p>
            <a:r>
              <a:rPr lang="en-US" altLang="zh-CN" sz="1600" dirty="0">
                <a:solidFill>
                  <a:srgbClr val="728D98"/>
                </a:solidFill>
                <a:latin typeface="微软雅黑" panose="020B0503020204020204" pitchFamily="34" charset="-122"/>
                <a:ea typeface="微软雅黑" panose="020B0503020204020204" pitchFamily="34" charset="-122"/>
              </a:rPr>
              <a:t>UML </a:t>
            </a:r>
            <a:r>
              <a:rPr lang="zh-CN" altLang="en-US" sz="1600" dirty="0">
                <a:solidFill>
                  <a:srgbClr val="728D98"/>
                </a:solidFill>
                <a:latin typeface="微软雅黑" panose="020B0503020204020204" pitchFamily="34" charset="-122"/>
                <a:ea typeface="微软雅黑" panose="020B0503020204020204" pitchFamily="34" charset="-122"/>
              </a:rPr>
              <a:t>九种图详解</a:t>
            </a:r>
            <a:r>
              <a:rPr lang="en-US" altLang="zh-CN" sz="1600" dirty="0" smtClean="0">
                <a:solidFill>
                  <a:srgbClr val="728D98"/>
                </a:solidFill>
                <a:latin typeface="微软雅黑" panose="020B0503020204020204" pitchFamily="34" charset="-122"/>
                <a:ea typeface="微软雅黑" panose="020B0503020204020204" pitchFamily="34" charset="-122"/>
              </a:rPr>
              <a:t>http://blog.csdn.net/fanxiaobin577328725/article/details/51591482</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DFE36FBF-DBB3-44EC-95A1-BB62D3078E13}"/>
              </a:ext>
            </a:extLst>
          </p:cNvPr>
          <p:cNvSpPr/>
          <p:nvPr/>
        </p:nvSpPr>
        <p:spPr>
          <a:xfrm>
            <a:off x="8577850" y="1217416"/>
            <a:ext cx="2970257" cy="1077218"/>
          </a:xfrm>
          <a:prstGeom prst="rect">
            <a:avLst/>
          </a:prstGeom>
        </p:spPr>
        <p:txBody>
          <a:bodyPr wrap="square">
            <a:spAutoFit/>
          </a:bodyPr>
          <a:lstStyle/>
          <a:p>
            <a:r>
              <a:rPr lang="en-US" altLang="zh-CN" sz="1600" dirty="0">
                <a:solidFill>
                  <a:srgbClr val="728D98"/>
                </a:solidFill>
                <a:latin typeface="微软雅黑" panose="020B0503020204020204" pitchFamily="34" charset="-122"/>
                <a:ea typeface="微软雅黑" panose="020B0503020204020204" pitchFamily="34" charset="-122"/>
              </a:rPr>
              <a:t>UML</a:t>
            </a:r>
            <a:r>
              <a:rPr lang="zh-CN" altLang="en-US" sz="1600" dirty="0">
                <a:solidFill>
                  <a:srgbClr val="728D98"/>
                </a:solidFill>
                <a:latin typeface="微软雅黑" panose="020B0503020204020204" pitchFamily="34" charset="-122"/>
                <a:ea typeface="微软雅黑" panose="020B0503020204020204" pitchFamily="34" charset="-122"/>
              </a:rPr>
              <a:t>的九种图</a:t>
            </a:r>
            <a:r>
              <a:rPr lang="en-US" altLang="zh-CN" sz="1600" dirty="0">
                <a:solidFill>
                  <a:srgbClr val="728D98"/>
                </a:solidFill>
                <a:latin typeface="微软雅黑" panose="020B0503020204020204" pitchFamily="34" charset="-122"/>
                <a:ea typeface="微软雅黑" panose="020B0503020204020204" pitchFamily="34" charset="-122"/>
              </a:rPr>
              <a:t>+</a:t>
            </a:r>
            <a:r>
              <a:rPr lang="zh-CN" altLang="en-US" sz="1600" dirty="0">
                <a:solidFill>
                  <a:srgbClr val="728D98"/>
                </a:solidFill>
                <a:latin typeface="微软雅黑" panose="020B0503020204020204" pitchFamily="34" charset="-122"/>
                <a:ea typeface="微软雅黑" panose="020B0503020204020204" pitchFamily="34" charset="-122"/>
              </a:rPr>
              <a:t>包</a:t>
            </a:r>
            <a:r>
              <a:rPr lang="zh-CN" altLang="en-US" sz="1600" dirty="0" smtClean="0">
                <a:solidFill>
                  <a:srgbClr val="728D98"/>
                </a:solidFill>
                <a:latin typeface="微软雅黑" panose="020B0503020204020204" pitchFamily="34" charset="-122"/>
                <a:ea typeface="微软雅黑" panose="020B0503020204020204" pitchFamily="34" charset="-122"/>
              </a:rPr>
              <a:t>图</a:t>
            </a:r>
            <a:endParaRPr lang="en-US" altLang="zh-CN" sz="1600" dirty="0" smtClean="0">
              <a:solidFill>
                <a:srgbClr val="728D98"/>
              </a:solidFill>
              <a:latin typeface="微软雅黑" panose="020B0503020204020204" pitchFamily="34" charset="-122"/>
              <a:ea typeface="微软雅黑" panose="020B0503020204020204" pitchFamily="34" charset="-122"/>
            </a:endParaRPr>
          </a:p>
          <a:p>
            <a:r>
              <a:rPr lang="en-US" altLang="zh-CN" sz="1600" dirty="0">
                <a:solidFill>
                  <a:srgbClr val="728D98"/>
                </a:solidFill>
                <a:latin typeface="微软雅黑" panose="020B0503020204020204" pitchFamily="34" charset="-122"/>
                <a:ea typeface="微软雅黑" panose="020B0503020204020204" pitchFamily="34" charset="-122"/>
              </a:rPr>
              <a:t>http://www.360doc.com/content/13/1103/23/9615799_326430837.shtml</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F25C75E9-8B1B-48A8-BA82-2EAB9A3618C6}"/>
              </a:ext>
            </a:extLst>
          </p:cNvPr>
          <p:cNvSpPr/>
          <p:nvPr/>
        </p:nvSpPr>
        <p:spPr>
          <a:xfrm>
            <a:off x="661809" y="4006450"/>
            <a:ext cx="2970257" cy="1323439"/>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百度百科</a:t>
            </a:r>
            <a:r>
              <a:rPr lang="en-US" altLang="zh-CN" sz="1600" dirty="0" smtClean="0">
                <a:solidFill>
                  <a:srgbClr val="728D98"/>
                </a:solidFill>
                <a:latin typeface="微软雅黑" panose="020B0503020204020204" pitchFamily="34" charset="-122"/>
                <a:ea typeface="微软雅黑" panose="020B0503020204020204" pitchFamily="34" charset="-122"/>
              </a:rPr>
              <a:t>-</a:t>
            </a:r>
            <a:r>
              <a:rPr lang="zh-CN" altLang="en-US" sz="1600" dirty="0" smtClean="0">
                <a:solidFill>
                  <a:srgbClr val="728D98"/>
                </a:solidFill>
                <a:latin typeface="微软雅黑" panose="020B0503020204020204" pitchFamily="34" charset="-122"/>
                <a:ea typeface="微软雅黑" panose="020B0503020204020204" pitchFamily="34" charset="-122"/>
              </a:rPr>
              <a:t>用例图</a:t>
            </a:r>
            <a:endParaRPr lang="en-US" altLang="zh-CN" sz="1600" dirty="0" smtClean="0">
              <a:solidFill>
                <a:srgbClr val="728D98"/>
              </a:solidFill>
              <a:latin typeface="微软雅黑" panose="020B0503020204020204" pitchFamily="34" charset="-122"/>
              <a:ea typeface="微软雅黑" panose="020B0503020204020204" pitchFamily="34" charset="-122"/>
            </a:endParaRPr>
          </a:p>
          <a:p>
            <a:r>
              <a:rPr lang="en-US" altLang="zh-CN" sz="1600" dirty="0">
                <a:solidFill>
                  <a:srgbClr val="728D98"/>
                </a:solidFill>
                <a:latin typeface="微软雅黑" panose="020B0503020204020204" pitchFamily="34" charset="-122"/>
                <a:ea typeface="微软雅黑" panose="020B0503020204020204" pitchFamily="34" charset="-122"/>
              </a:rPr>
              <a:t>https://baike.baidu.com/item/%E7%94%A8%E4%BE%8B%E5%9B%BE/9531932?fr=aladdin</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xmlns="" id="{693B95F2-BCD5-49D7-924F-D9C4D4F6D3CC}"/>
              </a:ext>
            </a:extLst>
          </p:cNvPr>
          <p:cNvSpPr/>
          <p:nvPr/>
        </p:nvSpPr>
        <p:spPr>
          <a:xfrm>
            <a:off x="8720725" y="3937875"/>
            <a:ext cx="2970257" cy="584775"/>
          </a:xfrm>
          <a:prstGeom prst="rect">
            <a:avLst/>
          </a:prstGeom>
        </p:spPr>
        <p:txBody>
          <a:bodyPr wrap="square">
            <a:spAutoFit/>
          </a:bodyPr>
          <a:lstStyle/>
          <a:p>
            <a:r>
              <a:rPr lang="en-US" altLang="zh-CN" sz="1600" dirty="0" smtClean="0">
                <a:solidFill>
                  <a:srgbClr val="728D98"/>
                </a:solidFill>
                <a:latin typeface="微软雅黑" panose="020B0503020204020204" pitchFamily="34" charset="-122"/>
                <a:ea typeface="微软雅黑" panose="020B0503020204020204" pitchFamily="34" charset="-122"/>
              </a:rPr>
              <a:t>《UML2 </a:t>
            </a:r>
            <a:r>
              <a:rPr lang="zh-CN" altLang="en-US" sz="1600" dirty="0" smtClean="0">
                <a:solidFill>
                  <a:srgbClr val="728D98"/>
                </a:solidFill>
                <a:latin typeface="微软雅黑" panose="020B0503020204020204" pitchFamily="34" charset="-122"/>
                <a:ea typeface="微软雅黑" panose="020B0503020204020204" pitchFamily="34" charset="-122"/>
              </a:rPr>
              <a:t>基础、建模与设计教程</a:t>
            </a:r>
            <a:r>
              <a:rPr lang="en-US" altLang="zh-CN" sz="1600" dirty="0" smtClean="0">
                <a:solidFill>
                  <a:srgbClr val="728D98"/>
                </a:solidFill>
                <a:latin typeface="微软雅黑" panose="020B0503020204020204" pitchFamily="34" charset="-122"/>
                <a:ea typeface="微软雅黑" panose="020B0503020204020204" pitchFamily="34" charset="-122"/>
              </a:rPr>
              <a:t>》——</a:t>
            </a:r>
            <a:r>
              <a:rPr lang="zh-CN" altLang="en-US" sz="1600" dirty="0" smtClean="0">
                <a:solidFill>
                  <a:srgbClr val="728D98"/>
                </a:solidFill>
                <a:latin typeface="微软雅黑" panose="020B0503020204020204" pitchFamily="34" charset="-122"/>
                <a:ea typeface="微软雅黑" panose="020B0503020204020204" pitchFamily="34" charset="-122"/>
              </a:rPr>
              <a:t>清华大学出版社</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8" name="文本框 9">
            <a:extLst>
              <a:ext uri="{FF2B5EF4-FFF2-40B4-BE49-F238E27FC236}">
                <a16:creationId xmlns:a16="http://schemas.microsoft.com/office/drawing/2014/main" xmlns="" id="{7A43F8F2-C6C5-40D9-BB21-78B3A0C61EA5}"/>
              </a:ext>
            </a:extLst>
          </p:cNvPr>
          <p:cNvSpPr txBox="1"/>
          <p:nvPr/>
        </p:nvSpPr>
        <p:spPr>
          <a:xfrm>
            <a:off x="518934" y="265761"/>
            <a:ext cx="3796464" cy="1015663"/>
          </a:xfrm>
          <a:prstGeom prst="rect">
            <a:avLst/>
          </a:prstGeom>
          <a:noFill/>
        </p:spPr>
        <p:txBody>
          <a:bodyPr wrap="square" rtlCol="0">
            <a:spAutoFit/>
          </a:bodyPr>
          <a:lstStyle/>
          <a:p>
            <a:pPr algn="ctr"/>
            <a:r>
              <a:rPr lang="zh-CN" altLang="en-US" sz="6000" b="1" dirty="0" smtClean="0">
                <a:solidFill>
                  <a:srgbClr val="92C3CC"/>
                </a:solidFill>
                <a:latin typeface="微软雅黑" panose="020B0503020204020204" pitchFamily="34" charset="-122"/>
                <a:ea typeface="微软雅黑" panose="020B0503020204020204" pitchFamily="34" charset="-122"/>
              </a:rPr>
              <a:t>参考资料</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82156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par>
                          <p:cTn id="33" fill="hold">
                            <p:stCondLst>
                              <p:cond delay="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8"/>
                                        </p:tgtEl>
                                        <p:attrNameLst>
                                          <p:attrName>ppt_y</p:attrName>
                                        </p:attrNameLst>
                                      </p:cBhvr>
                                      <p:tavLst>
                                        <p:tav tm="0">
                                          <p:val>
                                            <p:strVal val="#ppt_y"/>
                                          </p:val>
                                        </p:tav>
                                        <p:tav tm="100000">
                                          <p:val>
                                            <p:strVal val="#ppt_y"/>
                                          </p:val>
                                        </p:tav>
                                      </p:tavLst>
                                    </p:anim>
                                    <p:anim calcmode="lin" valueType="num">
                                      <p:cBhvr>
                                        <p:cTn id="3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504466" y="871677"/>
            <a:ext cx="5058109" cy="5048780"/>
            <a:chOff x="3504466" y="871677"/>
            <a:chExt cx="5058109" cy="5048780"/>
          </a:xfrm>
        </p:grpSpPr>
        <p:grpSp>
          <p:nvGrpSpPr>
            <p:cNvPr id="12" name="组合 11">
              <a:extLst>
                <a:ext uri="{FF2B5EF4-FFF2-40B4-BE49-F238E27FC236}">
                  <a16:creationId xmlns:a16="http://schemas.microsoft.com/office/drawing/2014/main" xmlns="" id="{6EA571C7-AA8F-4B87-ACBA-E85B24733156}"/>
                </a:ext>
              </a:extLst>
            </p:cNvPr>
            <p:cNvGrpSpPr/>
            <p:nvPr/>
          </p:nvGrpSpPr>
          <p:grpSpPr>
            <a:xfrm>
              <a:off x="4154778" y="871677"/>
              <a:ext cx="1411368" cy="2885108"/>
              <a:chOff x="4154778" y="871677"/>
              <a:chExt cx="1411368" cy="2885108"/>
            </a:xfrm>
          </p:grpSpPr>
          <p:sp>
            <p:nvSpPr>
              <p:cNvPr id="2" name="任意多边形 6">
                <a:extLst>
                  <a:ext uri="{FF2B5EF4-FFF2-40B4-BE49-F238E27FC236}">
                    <a16:creationId xmlns:a16="http://schemas.microsoft.com/office/drawing/2014/main" xmlns="" id="{712C7651-6216-467A-8A52-16458351141F}"/>
                  </a:ext>
                </a:extLst>
              </p:cNvPr>
              <p:cNvSpPr/>
              <p:nvPr/>
            </p:nvSpPr>
            <p:spPr>
              <a:xfrm rot="2700000">
                <a:off x="3504466"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3"/>
                <a:tile tx="0" ty="0" sx="50000" sy="5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xmlns="" id="{449DA72E-5D02-475F-86CA-A96266407FD3}"/>
                  </a:ext>
                </a:extLst>
              </p:cNvPr>
              <p:cNvSpPr txBox="1"/>
              <p:nvPr/>
            </p:nvSpPr>
            <p:spPr>
              <a:xfrm>
                <a:off x="4154778" y="1285991"/>
                <a:ext cx="682171" cy="830997"/>
              </a:xfrm>
              <a:prstGeom prst="rect">
                <a:avLst/>
              </a:prstGeom>
              <a:noFill/>
            </p:spPr>
            <p:txBody>
              <a:bodyPr wrap="square" rtlCol="0">
                <a:spAutoFit/>
              </a:bodyPr>
              <a:lstStyle/>
              <a:p>
                <a:pPr algn="ctr"/>
                <a:r>
                  <a:rPr lang="en-US" altLang="zh-HK" sz="4800" dirty="0" smtClean="0">
                    <a:solidFill>
                      <a:schemeClr val="bg1"/>
                    </a:solidFill>
                    <a:latin typeface="微软雅黑" panose="020B0503020204020204" pitchFamily="34" charset="-122"/>
                    <a:ea typeface="微软雅黑" panose="020B0503020204020204" pitchFamily="34" charset="-122"/>
                  </a:rPr>
                  <a:t>5</a:t>
                </a:r>
                <a:endParaRPr lang="zh-HK" altLang="en-US" sz="4800"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xmlns="" id="{743155D7-87EC-4D5F-80F5-8C2712C4F66E}"/>
                </a:ext>
              </a:extLst>
            </p:cNvPr>
            <p:cNvGrpSpPr/>
            <p:nvPr/>
          </p:nvGrpSpPr>
          <p:grpSpPr>
            <a:xfrm>
              <a:off x="5677467" y="1285991"/>
              <a:ext cx="2885108" cy="1647366"/>
              <a:chOff x="5677467" y="1285991"/>
              <a:chExt cx="2885108" cy="1647366"/>
            </a:xfrm>
          </p:grpSpPr>
          <p:sp>
            <p:nvSpPr>
              <p:cNvPr id="3" name="任意多边形 7">
                <a:extLst>
                  <a:ext uri="{FF2B5EF4-FFF2-40B4-BE49-F238E27FC236}">
                    <a16:creationId xmlns:a16="http://schemas.microsoft.com/office/drawing/2014/main" xmlns="" id="{304B26B1-1C1D-45C9-976A-1A69C3DD418E}"/>
                  </a:ext>
                </a:extLst>
              </p:cNvPr>
              <p:cNvSpPr/>
              <p:nvPr/>
            </p:nvSpPr>
            <p:spPr>
              <a:xfrm rot="18900000" flipH="1">
                <a:off x="5677467" y="1695104"/>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xmlns="" id="{731DA1B4-F29D-4007-B02D-8CC3424EB13B}"/>
                  </a:ext>
                </a:extLst>
              </p:cNvPr>
              <p:cNvSpPr txBox="1"/>
              <p:nvPr/>
            </p:nvSpPr>
            <p:spPr>
              <a:xfrm>
                <a:off x="7312062" y="1285991"/>
                <a:ext cx="682171" cy="830997"/>
              </a:xfrm>
              <a:prstGeom prst="rect">
                <a:avLst/>
              </a:prstGeom>
              <a:noFill/>
            </p:spPr>
            <p:txBody>
              <a:bodyPr wrap="square" rtlCol="0">
                <a:spAutoFit/>
              </a:bodyPr>
              <a:lstStyle/>
              <a:p>
                <a:pPr algn="ctr"/>
                <a:r>
                  <a:rPr lang="en-US" altLang="zh-HK" sz="4800" dirty="0" smtClean="0">
                    <a:solidFill>
                      <a:srgbClr val="728D98"/>
                    </a:solidFill>
                    <a:latin typeface="微软雅黑" panose="020B0503020204020204" pitchFamily="34" charset="-122"/>
                    <a:ea typeface="微软雅黑" panose="020B0503020204020204" pitchFamily="34" charset="-122"/>
                  </a:rPr>
                  <a:t>6</a:t>
                </a:r>
                <a:endParaRPr lang="zh-HK" altLang="en-US" sz="4800" dirty="0">
                  <a:solidFill>
                    <a:srgbClr val="728D98"/>
                  </a:solidFill>
                  <a:latin typeface="微软雅黑" panose="020B0503020204020204" pitchFamily="34" charset="-122"/>
                  <a:ea typeface="微软雅黑" panose="020B0503020204020204" pitchFamily="34" charset="-122"/>
                </a:endParaRPr>
              </a:p>
            </p:txBody>
          </p:sp>
        </p:grpSp>
        <p:sp>
          <p:nvSpPr>
            <p:cNvPr id="4" name="任意多边形 8">
              <a:extLst>
                <a:ext uri="{FF2B5EF4-FFF2-40B4-BE49-F238E27FC236}">
                  <a16:creationId xmlns:a16="http://schemas.microsoft.com/office/drawing/2014/main" xmlns="" id="{A3935E04-2A85-43DB-8224-3D9B50579722}"/>
                </a:ext>
              </a:extLst>
            </p:cNvPr>
            <p:cNvSpPr/>
            <p:nvPr/>
          </p:nvSpPr>
          <p:spPr>
            <a:xfrm rot="18900000" flipV="1">
              <a:off x="3504466"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a:blip r:embed="rId4"/>
              <a:tile tx="0" ty="0" sx="50000" sy="5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sp>
          <p:nvSpPr>
            <p:cNvPr id="5" name="任意多边形 9">
              <a:extLst>
                <a:ext uri="{FF2B5EF4-FFF2-40B4-BE49-F238E27FC236}">
                  <a16:creationId xmlns:a16="http://schemas.microsoft.com/office/drawing/2014/main" xmlns="" id="{8EF4E065-21D6-4C29-A158-CA36FC1CBEC0}"/>
                </a:ext>
              </a:extLst>
            </p:cNvPr>
            <p:cNvSpPr/>
            <p:nvPr/>
          </p:nvSpPr>
          <p:spPr>
            <a:xfrm rot="2700000" flipH="1" flipV="1">
              <a:off x="5677467" y="3858776"/>
              <a:ext cx="2885108" cy="1238253"/>
            </a:xfrm>
            <a:custGeom>
              <a:avLst/>
              <a:gdLst>
                <a:gd name="connsiteX0" fmla="*/ 2213105 w 2885108"/>
                <a:gd name="connsiteY0" fmla="*/ 0 h 1238253"/>
                <a:gd name="connsiteX1" fmla="*/ 2885108 w 2885108"/>
                <a:gd name="connsiteY1" fmla="*/ 619127 h 1238253"/>
                <a:gd name="connsiteX2" fmla="*/ 2213105 w 2885108"/>
                <a:gd name="connsiteY2" fmla="*/ 1238252 h 1238253"/>
                <a:gd name="connsiteX3" fmla="*/ 2213105 w 2885108"/>
                <a:gd name="connsiteY3" fmla="*/ 1238253 h 1238253"/>
                <a:gd name="connsiteX4" fmla="*/ 0 w 2885108"/>
                <a:gd name="connsiteY4" fmla="*/ 1238253 h 1238253"/>
                <a:gd name="connsiteX5" fmla="*/ 0 w 2885108"/>
                <a:gd name="connsiteY5" fmla="*/ 3 h 1238253"/>
                <a:gd name="connsiteX6" fmla="*/ 2213105 w 2885108"/>
                <a:gd name="connsiteY6" fmla="*/ 3 h 12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08" h="1238253">
                  <a:moveTo>
                    <a:pt x="2213105" y="0"/>
                  </a:moveTo>
                  <a:lnTo>
                    <a:pt x="2885108" y="619127"/>
                  </a:lnTo>
                  <a:lnTo>
                    <a:pt x="2213105" y="1238252"/>
                  </a:lnTo>
                  <a:lnTo>
                    <a:pt x="2213105" y="1238253"/>
                  </a:lnTo>
                  <a:lnTo>
                    <a:pt x="0" y="1238253"/>
                  </a:lnTo>
                  <a:lnTo>
                    <a:pt x="0" y="3"/>
                  </a:lnTo>
                  <a:lnTo>
                    <a:pt x="2213105" y="3"/>
                  </a:lnTo>
                  <a:close/>
                </a:path>
              </a:pathLst>
            </a:custGeom>
            <a:blipFill dpi="0" rotWithShape="1">
              <a:blip r:embed="rId3"/>
              <a:srcRect/>
              <a:tile tx="0" ty="0" sx="50000" sy="5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xmlns="" id="{169850DF-55A1-4357-934D-2E4CF4D2D41D}"/>
              </a:ext>
            </a:extLst>
          </p:cNvPr>
          <p:cNvSpPr/>
          <p:nvPr/>
        </p:nvSpPr>
        <p:spPr>
          <a:xfrm>
            <a:off x="518934" y="1285991"/>
            <a:ext cx="2970257" cy="830997"/>
          </a:xfrm>
          <a:prstGeom prst="rect">
            <a:avLst/>
          </a:prstGeom>
        </p:spPr>
        <p:txBody>
          <a:bodyPr wrap="square">
            <a:spAutoFit/>
          </a:bodyPr>
          <a:lstStyle/>
          <a:p>
            <a:r>
              <a:rPr lang="zh-CN" altLang="en-US" sz="1600" dirty="0">
                <a:solidFill>
                  <a:srgbClr val="728D98"/>
                </a:solidFill>
                <a:latin typeface="微软雅黑" panose="020B0503020204020204" pitchFamily="34" charset="-122"/>
                <a:ea typeface="微软雅黑" panose="020B0503020204020204" pitchFamily="34" charset="-122"/>
              </a:rPr>
              <a:t>各种视图简介</a:t>
            </a:r>
          </a:p>
          <a:p>
            <a:r>
              <a:rPr lang="en-US" altLang="zh-CN" sz="1600" dirty="0" smtClean="0">
                <a:solidFill>
                  <a:srgbClr val="728D98"/>
                </a:solidFill>
                <a:latin typeface="微软雅黑" panose="020B0503020204020204" pitchFamily="34" charset="-122"/>
                <a:ea typeface="微软雅黑" panose="020B0503020204020204" pitchFamily="34" charset="-122"/>
              </a:rPr>
              <a:t>http</a:t>
            </a:r>
            <a:r>
              <a:rPr lang="en-US" altLang="zh-CN" sz="1600" dirty="0">
                <a:solidFill>
                  <a:srgbClr val="728D98"/>
                </a:solidFill>
                <a:latin typeface="微软雅黑" panose="020B0503020204020204" pitchFamily="34" charset="-122"/>
                <a:ea typeface="微软雅黑" panose="020B0503020204020204" pitchFamily="34" charset="-122"/>
              </a:rPr>
              <a:t>://www.cnblogs.com/xinaixia/p/4424443.html   </a:t>
            </a:r>
            <a:r>
              <a:rPr lang="en-US" altLang="zh-CN" sz="1600" dirty="0" smtClean="0">
                <a:solidFill>
                  <a:srgbClr val="728D98"/>
                </a:solidFill>
                <a:latin typeface="微软雅黑" panose="020B0503020204020204" pitchFamily="34" charset="-122"/>
                <a:ea typeface="微软雅黑" panose="020B0503020204020204" pitchFamily="34" charset="-122"/>
              </a:rPr>
              <a:t>UML</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DFE36FBF-DBB3-44EC-95A1-BB62D3078E13}"/>
              </a:ext>
            </a:extLst>
          </p:cNvPr>
          <p:cNvSpPr/>
          <p:nvPr/>
        </p:nvSpPr>
        <p:spPr>
          <a:xfrm>
            <a:off x="8577850" y="1217416"/>
            <a:ext cx="2970257" cy="830997"/>
          </a:xfrm>
          <a:prstGeom prst="rect">
            <a:avLst/>
          </a:prstGeom>
        </p:spPr>
        <p:txBody>
          <a:bodyPr wrap="square">
            <a:spAutoFit/>
          </a:bodyPr>
          <a:lstStyle/>
          <a:p>
            <a:r>
              <a:rPr lang="zh-CN" altLang="en-US" sz="1600" dirty="0">
                <a:solidFill>
                  <a:srgbClr val="728D98"/>
                </a:solidFill>
                <a:latin typeface="微软雅黑" panose="020B0503020204020204" pitchFamily="34" charset="-122"/>
                <a:ea typeface="微软雅黑" panose="020B0503020204020204" pitchFamily="34" charset="-122"/>
              </a:rPr>
              <a:t>类图与类的关系详解</a:t>
            </a:r>
          </a:p>
          <a:p>
            <a:r>
              <a:rPr lang="en-US" altLang="zh-CN" sz="1600" dirty="0" smtClean="0">
                <a:solidFill>
                  <a:srgbClr val="728D98"/>
                </a:solidFill>
                <a:latin typeface="微软雅黑" panose="020B0503020204020204" pitchFamily="34" charset="-122"/>
                <a:ea typeface="微软雅黑" panose="020B0503020204020204" pitchFamily="34" charset="-122"/>
              </a:rPr>
              <a:t>http</a:t>
            </a:r>
            <a:r>
              <a:rPr lang="en-US" altLang="zh-CN" sz="1600" dirty="0">
                <a:solidFill>
                  <a:srgbClr val="728D98"/>
                </a:solidFill>
                <a:latin typeface="微软雅黑" panose="020B0503020204020204" pitchFamily="34" charset="-122"/>
                <a:ea typeface="微软雅黑" panose="020B0503020204020204" pitchFamily="34" charset="-122"/>
              </a:rPr>
              <a:t>://www.uml.org.cn/oobject/201104212.asp      </a:t>
            </a:r>
            <a:r>
              <a:rPr lang="en-US" altLang="zh-CN" sz="1600" dirty="0" smtClean="0">
                <a:solidFill>
                  <a:srgbClr val="728D98"/>
                </a:solidFill>
                <a:latin typeface="微软雅黑" panose="020B0503020204020204" pitchFamily="34" charset="-122"/>
                <a:ea typeface="微软雅黑" panose="020B0503020204020204" pitchFamily="34" charset="-122"/>
              </a:rPr>
              <a:t>UML</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8" name="文本框 9">
            <a:extLst>
              <a:ext uri="{FF2B5EF4-FFF2-40B4-BE49-F238E27FC236}">
                <a16:creationId xmlns:a16="http://schemas.microsoft.com/office/drawing/2014/main" xmlns="" id="{7A43F8F2-C6C5-40D9-BB21-78B3A0C61EA5}"/>
              </a:ext>
            </a:extLst>
          </p:cNvPr>
          <p:cNvSpPr txBox="1"/>
          <p:nvPr/>
        </p:nvSpPr>
        <p:spPr>
          <a:xfrm>
            <a:off x="518934" y="265761"/>
            <a:ext cx="3796464" cy="1015663"/>
          </a:xfrm>
          <a:prstGeom prst="rect">
            <a:avLst/>
          </a:prstGeom>
          <a:noFill/>
        </p:spPr>
        <p:txBody>
          <a:bodyPr wrap="square" rtlCol="0">
            <a:spAutoFit/>
          </a:bodyPr>
          <a:lstStyle/>
          <a:p>
            <a:pPr algn="ctr"/>
            <a:r>
              <a:rPr lang="zh-CN" altLang="en-US" sz="6000" b="1" dirty="0" smtClean="0">
                <a:solidFill>
                  <a:srgbClr val="92C3CC"/>
                </a:solidFill>
                <a:latin typeface="微软雅黑" panose="020B0503020204020204" pitchFamily="34" charset="-122"/>
                <a:ea typeface="微软雅黑" panose="020B0503020204020204" pitchFamily="34" charset="-122"/>
              </a:rPr>
              <a:t>参考资料</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0208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par>
                          <p:cTn id="23" fill="hold">
                            <p:stCondLst>
                              <p:cond delay="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8"/>
                                        </p:tgtEl>
                                        <p:attrNameLst>
                                          <p:attrName>ppt_y</p:attrName>
                                        </p:attrNameLst>
                                      </p:cBhvr>
                                      <p:tavLst>
                                        <p:tav tm="0">
                                          <p:val>
                                            <p:strVal val="#ppt_y"/>
                                          </p:val>
                                        </p:tav>
                                        <p:tav tm="100000">
                                          <p:val>
                                            <p:strVal val="#ppt_y"/>
                                          </p:val>
                                        </p:tav>
                                      </p:tavLst>
                                    </p:anim>
                                    <p:anim calcmode="lin" valueType="num">
                                      <p:cBhvr>
                                        <p:cTn id="2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169850DF-55A1-4357-934D-2E4CF4D2D41D}"/>
              </a:ext>
            </a:extLst>
          </p:cNvPr>
          <p:cNvSpPr/>
          <p:nvPr/>
        </p:nvSpPr>
        <p:spPr>
          <a:xfrm>
            <a:off x="2830269" y="1474250"/>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孟玉盛：</a:t>
            </a:r>
            <a:r>
              <a:rPr lang="en-US" altLang="zh-CN" sz="1600" dirty="0" smtClean="0">
                <a:solidFill>
                  <a:srgbClr val="728D98"/>
                </a:solidFill>
                <a:latin typeface="微软雅黑" panose="020B0503020204020204" pitchFamily="34" charset="-122"/>
                <a:ea typeface="微软雅黑" panose="020B0503020204020204" pitchFamily="34" charset="-122"/>
              </a:rPr>
              <a:t>8.7</a:t>
            </a:r>
            <a:endParaRPr lang="en-US" altLang="zh-CN" sz="1600" dirty="0" smtClean="0">
              <a:solidFill>
                <a:srgbClr val="728D98"/>
              </a:solidFill>
              <a:latin typeface="微软雅黑" panose="020B0503020204020204" pitchFamily="34" charset="-122"/>
              <a:ea typeface="微软雅黑" panose="020B0503020204020204" pitchFamily="34" charset="-122"/>
            </a:endParaRPr>
          </a:p>
          <a:p>
            <a:r>
              <a:rPr lang="zh-CN" altLang="en-US" sz="1600" dirty="0" smtClean="0">
                <a:solidFill>
                  <a:srgbClr val="728D98"/>
                </a:solidFill>
                <a:latin typeface="微软雅黑" panose="020B0503020204020204" pitchFamily="34" charset="-122"/>
                <a:ea typeface="微软雅黑" panose="020B0503020204020204" pitchFamily="34" charset="-122"/>
              </a:rPr>
              <a:t>资料查找，</a:t>
            </a:r>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类图</a:t>
            </a:r>
            <a:r>
              <a:rPr lang="zh-CN" altLang="en-US" sz="1600" dirty="0" smtClean="0">
                <a:solidFill>
                  <a:srgbClr val="728D98"/>
                </a:solidFill>
                <a:latin typeface="微软雅黑" panose="020B0503020204020204" pitchFamily="34" charset="-122"/>
                <a:ea typeface="微软雅黑" panose="020B0503020204020204" pitchFamily="34" charset="-122"/>
              </a:rPr>
              <a:t>部分，类图部分修改</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DFE36FBF-DBB3-44EC-95A1-BB62D3078E13}"/>
              </a:ext>
            </a:extLst>
          </p:cNvPr>
          <p:cNvSpPr/>
          <p:nvPr/>
        </p:nvSpPr>
        <p:spPr>
          <a:xfrm>
            <a:off x="2830268" y="2407802"/>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潘国强：</a:t>
            </a:r>
            <a:r>
              <a:rPr lang="en-US" altLang="zh-CN" sz="1600" dirty="0" smtClean="0">
                <a:solidFill>
                  <a:srgbClr val="728D98"/>
                </a:solidFill>
                <a:latin typeface="微软雅黑" panose="020B0503020204020204" pitchFamily="34" charset="-122"/>
                <a:ea typeface="微软雅黑" panose="020B0503020204020204" pitchFamily="34" charset="-122"/>
              </a:rPr>
              <a:t>8.6</a:t>
            </a:r>
            <a:endParaRPr lang="en-US" altLang="zh-CN" sz="1600" dirty="0" smtClean="0">
              <a:solidFill>
                <a:srgbClr val="728D98"/>
              </a:solidFill>
              <a:latin typeface="微软雅黑" panose="020B0503020204020204" pitchFamily="34" charset="-122"/>
              <a:ea typeface="微软雅黑" panose="020B0503020204020204" pitchFamily="34" charset="-122"/>
            </a:endParaRPr>
          </a:p>
          <a:p>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状态图部分及部署图部分内容</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F25C75E9-8B1B-48A8-BA82-2EAB9A3618C6}"/>
              </a:ext>
            </a:extLst>
          </p:cNvPr>
          <p:cNvSpPr/>
          <p:nvPr/>
        </p:nvSpPr>
        <p:spPr>
          <a:xfrm>
            <a:off x="2830267" y="3300896"/>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钱智凯：</a:t>
            </a:r>
            <a:r>
              <a:rPr lang="en-US" altLang="zh-CN" sz="1600" dirty="0" smtClean="0">
                <a:solidFill>
                  <a:srgbClr val="728D98"/>
                </a:solidFill>
                <a:latin typeface="微软雅黑" panose="020B0503020204020204" pitchFamily="34" charset="-122"/>
                <a:ea typeface="微软雅黑" panose="020B0503020204020204" pitchFamily="34" charset="-122"/>
              </a:rPr>
              <a:t>8.5</a:t>
            </a:r>
          </a:p>
          <a:p>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顺序图部分</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xmlns="" id="{693B95F2-BCD5-49D7-924F-D9C4D4F6D3CC}"/>
              </a:ext>
            </a:extLst>
          </p:cNvPr>
          <p:cNvSpPr/>
          <p:nvPr/>
        </p:nvSpPr>
        <p:spPr>
          <a:xfrm>
            <a:off x="2830269" y="4080523"/>
            <a:ext cx="5574143" cy="584775"/>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瞿达晨：</a:t>
            </a:r>
            <a:r>
              <a:rPr lang="en-US" altLang="zh-CN" sz="1600" dirty="0" smtClean="0">
                <a:solidFill>
                  <a:srgbClr val="728D98"/>
                </a:solidFill>
                <a:latin typeface="微软雅黑" panose="020B0503020204020204" pitchFamily="34" charset="-122"/>
                <a:ea typeface="微软雅黑" panose="020B0503020204020204" pitchFamily="34" charset="-122"/>
              </a:rPr>
              <a:t>8.9</a:t>
            </a:r>
            <a:endParaRPr lang="en-US" altLang="zh-CN" sz="1600" dirty="0" smtClean="0">
              <a:solidFill>
                <a:srgbClr val="728D98"/>
              </a:solidFill>
              <a:latin typeface="微软雅黑" panose="020B0503020204020204" pitchFamily="34" charset="-122"/>
              <a:ea typeface="微软雅黑" panose="020B0503020204020204" pitchFamily="34" charset="-122"/>
            </a:endParaRPr>
          </a:p>
          <a:p>
            <a:r>
              <a:rPr lang="zh-CN" altLang="en-US" sz="1600" dirty="0" smtClean="0">
                <a:solidFill>
                  <a:srgbClr val="728D98"/>
                </a:solidFill>
                <a:latin typeface="微软雅黑" panose="020B0503020204020204" pitchFamily="34" charset="-122"/>
                <a:ea typeface="微软雅黑" panose="020B0503020204020204" pitchFamily="34" charset="-122"/>
              </a:rPr>
              <a:t>资料查找，</a:t>
            </a:r>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草稿，用例图部分</a:t>
            </a:r>
            <a:r>
              <a:rPr lang="zh-CN" altLang="en-US" sz="1600" dirty="0" smtClean="0">
                <a:solidFill>
                  <a:srgbClr val="728D98"/>
                </a:solidFill>
                <a:latin typeface="微软雅黑" panose="020B0503020204020204" pitchFamily="34" charset="-122"/>
                <a:ea typeface="微软雅黑" panose="020B0503020204020204" pitchFamily="34" charset="-122"/>
              </a:rPr>
              <a:t>，整合修改</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
        <p:nvSpPr>
          <p:cNvPr id="18" name="文本框 9">
            <a:extLst>
              <a:ext uri="{FF2B5EF4-FFF2-40B4-BE49-F238E27FC236}">
                <a16:creationId xmlns:a16="http://schemas.microsoft.com/office/drawing/2014/main" xmlns="" id="{7A43F8F2-C6C5-40D9-BB21-78B3A0C61EA5}"/>
              </a:ext>
            </a:extLst>
          </p:cNvPr>
          <p:cNvSpPr txBox="1"/>
          <p:nvPr/>
        </p:nvSpPr>
        <p:spPr>
          <a:xfrm>
            <a:off x="518934" y="265761"/>
            <a:ext cx="3796464" cy="1015663"/>
          </a:xfrm>
          <a:prstGeom prst="rect">
            <a:avLst/>
          </a:prstGeom>
          <a:noFill/>
        </p:spPr>
        <p:txBody>
          <a:bodyPr wrap="square" rtlCol="0">
            <a:spAutoFit/>
          </a:bodyPr>
          <a:lstStyle/>
          <a:p>
            <a:pPr algn="ctr"/>
            <a:r>
              <a:rPr lang="zh-CN" altLang="en-US" sz="6000" b="1" dirty="0" smtClean="0">
                <a:solidFill>
                  <a:srgbClr val="92C3CC"/>
                </a:solidFill>
                <a:latin typeface="微软雅黑" panose="020B0503020204020204" pitchFamily="34" charset="-122"/>
                <a:ea typeface="微软雅黑" panose="020B0503020204020204" pitchFamily="34" charset="-122"/>
              </a:rPr>
              <a:t>小组分工</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xmlns="" id="{693B95F2-BCD5-49D7-924F-D9C4D4F6D3CC}"/>
              </a:ext>
            </a:extLst>
          </p:cNvPr>
          <p:cNvSpPr/>
          <p:nvPr/>
        </p:nvSpPr>
        <p:spPr>
          <a:xfrm>
            <a:off x="2830269" y="4928741"/>
            <a:ext cx="5574143" cy="830997"/>
          </a:xfrm>
          <a:prstGeom prst="rect">
            <a:avLst/>
          </a:prstGeom>
        </p:spPr>
        <p:txBody>
          <a:bodyPr wrap="square">
            <a:spAutoFit/>
          </a:bodyPr>
          <a:lstStyle/>
          <a:p>
            <a:r>
              <a:rPr lang="zh-CN" altLang="en-US" sz="1600" dirty="0" smtClean="0">
                <a:solidFill>
                  <a:srgbClr val="728D98"/>
                </a:solidFill>
                <a:latin typeface="微软雅黑" panose="020B0503020204020204" pitchFamily="34" charset="-122"/>
                <a:ea typeface="微软雅黑" panose="020B0503020204020204" pitchFamily="34" charset="-122"/>
              </a:rPr>
              <a:t>黄枭帅：</a:t>
            </a:r>
            <a:r>
              <a:rPr lang="en-US" altLang="zh-CN" sz="1600" dirty="0" smtClean="0">
                <a:solidFill>
                  <a:srgbClr val="728D98"/>
                </a:solidFill>
                <a:latin typeface="微软雅黑" panose="020B0503020204020204" pitchFamily="34" charset="-122"/>
                <a:ea typeface="微软雅黑" panose="020B0503020204020204" pitchFamily="34" charset="-122"/>
              </a:rPr>
              <a:t>8.4</a:t>
            </a:r>
            <a:endParaRPr lang="en-US" altLang="zh-CN" sz="1600" dirty="0" smtClean="0">
              <a:solidFill>
                <a:srgbClr val="728D98"/>
              </a:solidFill>
              <a:latin typeface="微软雅黑" panose="020B0503020204020204" pitchFamily="34" charset="-122"/>
              <a:ea typeface="微软雅黑" panose="020B0503020204020204" pitchFamily="34" charset="-122"/>
            </a:endParaRPr>
          </a:p>
          <a:p>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通信</a:t>
            </a:r>
            <a:r>
              <a:rPr lang="zh-CN" altLang="en-US" sz="1600" dirty="0" smtClean="0">
                <a:solidFill>
                  <a:srgbClr val="728D98"/>
                </a:solidFill>
                <a:latin typeface="微软雅黑" panose="020B0503020204020204" pitchFamily="34" charset="-122"/>
                <a:ea typeface="微软雅黑" panose="020B0503020204020204" pitchFamily="34" charset="-122"/>
              </a:rPr>
              <a:t>图和部署</a:t>
            </a:r>
            <a:r>
              <a:rPr lang="zh-CN" altLang="en-US" sz="1600" dirty="0" smtClean="0">
                <a:solidFill>
                  <a:srgbClr val="728D98"/>
                </a:solidFill>
                <a:latin typeface="微软雅黑" panose="020B0503020204020204" pitchFamily="34" charset="-122"/>
                <a:ea typeface="微软雅黑" panose="020B0503020204020204" pitchFamily="34" charset="-122"/>
              </a:rPr>
              <a:t>图部分</a:t>
            </a:r>
            <a:r>
              <a:rPr lang="zh-CN" altLang="en-US" sz="1600" dirty="0" smtClean="0">
                <a:solidFill>
                  <a:srgbClr val="728D98"/>
                </a:solidFill>
                <a:latin typeface="微软雅黑" panose="020B0503020204020204" pitchFamily="34" charset="-122"/>
                <a:ea typeface="微软雅黑" panose="020B0503020204020204" pitchFamily="34" charset="-122"/>
              </a:rPr>
              <a:t>内容及修改（</a:t>
            </a:r>
            <a:r>
              <a:rPr lang="zh-CN" altLang="en-US" sz="1600" dirty="0" smtClean="0">
                <a:solidFill>
                  <a:srgbClr val="728D98"/>
                </a:solidFill>
                <a:latin typeface="微软雅黑" panose="020B0503020204020204" pitchFamily="34" charset="-122"/>
                <a:ea typeface="微软雅黑" panose="020B0503020204020204" pitchFamily="34" charset="-122"/>
              </a:rPr>
              <a:t>有大量其他任务分配，</a:t>
            </a:r>
            <a:r>
              <a:rPr lang="en-US" altLang="zh-CN" sz="1600" dirty="0" err="1" smtClean="0">
                <a:solidFill>
                  <a:srgbClr val="728D98"/>
                </a:solidFill>
                <a:latin typeface="微软雅黑" panose="020B0503020204020204" pitchFamily="34" charset="-122"/>
                <a:ea typeface="微软雅黑" panose="020B0503020204020204" pitchFamily="34" charset="-122"/>
              </a:rPr>
              <a:t>ppt</a:t>
            </a:r>
            <a:r>
              <a:rPr lang="zh-CN" altLang="en-US" sz="1600" dirty="0" smtClean="0">
                <a:solidFill>
                  <a:srgbClr val="728D98"/>
                </a:solidFill>
                <a:latin typeface="微软雅黑" panose="020B0503020204020204" pitchFamily="34" charset="-122"/>
                <a:ea typeface="微软雅黑" panose="020B0503020204020204" pitchFamily="34" charset="-122"/>
              </a:rPr>
              <a:t>工作参与较少）</a:t>
            </a:r>
            <a:endParaRPr lang="zh-CN" altLang="en-US" sz="1600" dirty="0">
              <a:solidFill>
                <a:srgbClr val="728D9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02792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par>
                          <p:cTn id="25" fill="hold">
                            <p:stCondLst>
                              <p:cond delay="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8"/>
                                        </p:tgtEl>
                                        <p:attrNameLst>
                                          <p:attrName>ppt_y</p:attrName>
                                        </p:attrNameLst>
                                      </p:cBhvr>
                                      <p:tavLst>
                                        <p:tav tm="0">
                                          <p:val>
                                            <p:strVal val="#ppt_y"/>
                                          </p:val>
                                        </p:tav>
                                        <p:tav tm="100000">
                                          <p:val>
                                            <p:strVal val="#ppt_y"/>
                                          </p:val>
                                        </p:tav>
                                      </p:tavLst>
                                    </p:anim>
                                    <p:anim calcmode="lin" valueType="num">
                                      <p:cBhvr>
                                        <p:cTn id="30"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8" grpId="0"/>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已生成极高可信度的说明">
            <a:extLst>
              <a:ext uri="{FF2B5EF4-FFF2-40B4-BE49-F238E27FC236}">
                <a16:creationId xmlns:a16="http://schemas.microsoft.com/office/drawing/2014/main" xmlns="" id="{70547740-1A8D-4786-BEA9-A853DA34E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xmlns="" id="{6F528536-DAC1-47DB-85C6-8DBE561A8DDC}"/>
              </a:ext>
            </a:extLst>
          </p:cNvPr>
          <p:cNvSpPr/>
          <p:nvPr/>
        </p:nvSpPr>
        <p:spPr>
          <a:xfrm>
            <a:off x="0" y="-1"/>
            <a:ext cx="12192000" cy="5604095"/>
          </a:xfrm>
          <a:prstGeom prst="rect">
            <a:avLst/>
          </a:prstGeom>
          <a:solidFill>
            <a:srgbClr val="82D7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xmlns="" id="{18EDB977-6DDB-40C1-9478-A9DAB6EFBAA1}"/>
              </a:ext>
            </a:extLst>
          </p:cNvPr>
          <p:cNvSpPr/>
          <p:nvPr/>
        </p:nvSpPr>
        <p:spPr>
          <a:xfrm>
            <a:off x="4321624" y="0"/>
            <a:ext cx="3162300" cy="560409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xmlns="" id="{49BF129C-B401-487E-9A5D-808A1A1C9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6325" y="2676864"/>
            <a:ext cx="6153150" cy="4252913"/>
          </a:xfrm>
          <a:prstGeom prst="rect">
            <a:avLst/>
          </a:prstGeom>
        </p:spPr>
      </p:pic>
      <p:pic>
        <p:nvPicPr>
          <p:cNvPr id="9" name="图片 8">
            <a:extLst>
              <a:ext uri="{FF2B5EF4-FFF2-40B4-BE49-F238E27FC236}">
                <a16:creationId xmlns:a16="http://schemas.microsoft.com/office/drawing/2014/main" xmlns="" id="{E89A0BA1-7CD8-4D4B-A2BE-436B3870058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302887" y="2522309"/>
            <a:ext cx="1765662" cy="906691"/>
          </a:xfrm>
          <a:prstGeom prst="rect">
            <a:avLst/>
          </a:prstGeom>
        </p:spPr>
      </p:pic>
      <p:sp>
        <p:nvSpPr>
          <p:cNvPr id="10" name="文本框 9">
            <a:extLst>
              <a:ext uri="{FF2B5EF4-FFF2-40B4-BE49-F238E27FC236}">
                <a16:creationId xmlns:a16="http://schemas.microsoft.com/office/drawing/2014/main" xmlns="" id="{7A43F8F2-C6C5-40D9-BB21-78B3A0C61EA5}"/>
              </a:ext>
            </a:extLst>
          </p:cNvPr>
          <p:cNvSpPr txBox="1"/>
          <p:nvPr/>
        </p:nvSpPr>
        <p:spPr>
          <a:xfrm>
            <a:off x="4321624" y="753716"/>
            <a:ext cx="3144599" cy="1938992"/>
          </a:xfrm>
          <a:prstGeom prst="rect">
            <a:avLst/>
          </a:prstGeom>
          <a:noFill/>
        </p:spPr>
        <p:txBody>
          <a:bodyPr wrap="square" rtlCol="0">
            <a:spAutoFit/>
          </a:bodyPr>
          <a:lstStyle/>
          <a:p>
            <a:pPr algn="ctr"/>
            <a:r>
              <a:rPr lang="en-US" altLang="zh-CN" sz="6000" b="1" dirty="0">
                <a:solidFill>
                  <a:srgbClr val="92C3CC"/>
                </a:solidFill>
                <a:latin typeface="微软雅黑" panose="020B0503020204020204" pitchFamily="34" charset="-122"/>
                <a:ea typeface="微软雅黑" panose="020B0503020204020204" pitchFamily="34" charset="-122"/>
              </a:rPr>
              <a:t>THANK</a:t>
            </a:r>
          </a:p>
          <a:p>
            <a:pPr algn="ctr"/>
            <a:r>
              <a:rPr lang="en-US" altLang="zh-CN" sz="6000" b="1" dirty="0">
                <a:solidFill>
                  <a:srgbClr val="92C3CC"/>
                </a:solidFill>
                <a:latin typeface="微软雅黑" panose="020B0503020204020204" pitchFamily="34" charset="-122"/>
                <a:ea typeface="微软雅黑" panose="020B0503020204020204" pitchFamily="34" charset="-122"/>
              </a:rPr>
              <a:t>YOU</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3897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0"/>
                                        </p:tgtEl>
                                        <p:attrNameLst>
                                          <p:attrName>ppt_y</p:attrName>
                                        </p:attrNameLst>
                                      </p:cBhvr>
                                      <p:tavLst>
                                        <p:tav tm="0">
                                          <p:val>
                                            <p:strVal val="#ppt_y"/>
                                          </p:val>
                                        </p:tav>
                                        <p:tav tm="100000">
                                          <p:val>
                                            <p:strVal val="#ppt_y"/>
                                          </p:val>
                                        </p:tav>
                                      </p:tavLst>
                                    </p:anim>
                                    <p:anim calcmode="lin" valueType="num">
                                      <p:cBhvr>
                                        <p:cTn id="26"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xmlns="" id="{6B04998B-BF2A-42B3-B257-FB3AFBE38987}"/>
              </a:ext>
            </a:extLst>
          </p:cNvPr>
          <p:cNvSpPr/>
          <p:nvPr/>
        </p:nvSpPr>
        <p:spPr>
          <a:xfrm>
            <a:off x="224028" y="2996909"/>
            <a:ext cx="11743944" cy="11743944"/>
          </a:xfrm>
          <a:prstGeom prst="ellipse">
            <a:avLst/>
          </a:prstGeom>
          <a:noFill/>
          <a:ln w="63500" cap="rnd">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EAC63B29-0212-43DC-ABF6-B7E3550F5AEA}"/>
              </a:ext>
            </a:extLst>
          </p:cNvPr>
          <p:cNvGrpSpPr/>
          <p:nvPr/>
        </p:nvGrpSpPr>
        <p:grpSpPr>
          <a:xfrm>
            <a:off x="975419" y="4111173"/>
            <a:ext cx="1400596" cy="1433286"/>
            <a:chOff x="6169744" y="816864"/>
            <a:chExt cx="4613163" cy="4720834"/>
          </a:xfrm>
        </p:grpSpPr>
        <p:sp>
          <p:nvSpPr>
            <p:cNvPr id="9" name="椭圆 8">
              <a:extLst>
                <a:ext uri="{FF2B5EF4-FFF2-40B4-BE49-F238E27FC236}">
                  <a16:creationId xmlns:a16="http://schemas.microsoft.com/office/drawing/2014/main" xmlns="" id="{E6E8EC22-6479-4D7C-BA00-9EA2D1ED502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a:extLst>
                <a:ext uri="{FF2B5EF4-FFF2-40B4-BE49-F238E27FC236}">
                  <a16:creationId xmlns:a16="http://schemas.microsoft.com/office/drawing/2014/main" xmlns="" id="{F27BEE5F-904B-4823-A16F-602C6DD9DB54}"/>
                </a:ext>
              </a:extLst>
            </p:cNvPr>
            <p:cNvGrpSpPr/>
            <p:nvPr/>
          </p:nvGrpSpPr>
          <p:grpSpPr>
            <a:xfrm>
              <a:off x="6169744" y="816864"/>
              <a:ext cx="4613163" cy="4720834"/>
              <a:chOff x="973014" y="1371599"/>
              <a:chExt cx="4520378" cy="4625883"/>
            </a:xfrm>
          </p:grpSpPr>
          <p:grpSp>
            <p:nvGrpSpPr>
              <p:cNvPr id="11" name="组合 10">
                <a:extLst>
                  <a:ext uri="{FF2B5EF4-FFF2-40B4-BE49-F238E27FC236}">
                    <a16:creationId xmlns:a16="http://schemas.microsoft.com/office/drawing/2014/main" xmlns="" id="{E5DDCDD1-BF5C-4B2C-8C48-CA9B5019BBB4}"/>
                  </a:ext>
                </a:extLst>
              </p:cNvPr>
              <p:cNvGrpSpPr/>
              <p:nvPr/>
            </p:nvGrpSpPr>
            <p:grpSpPr>
              <a:xfrm>
                <a:off x="973014" y="1371599"/>
                <a:ext cx="4520378" cy="4625883"/>
                <a:chOff x="973014" y="1371599"/>
                <a:chExt cx="4520378" cy="4625883"/>
              </a:xfrm>
            </p:grpSpPr>
            <p:cxnSp>
              <p:nvCxnSpPr>
                <p:cNvPr id="28" name="直接连接符 27">
                  <a:extLst>
                    <a:ext uri="{FF2B5EF4-FFF2-40B4-BE49-F238E27FC236}">
                      <a16:creationId xmlns:a16="http://schemas.microsoft.com/office/drawing/2014/main" xmlns="" id="{10B2A164-F5F1-4629-8537-2253066261CB}"/>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29D77022-BD9C-48BD-98A9-6790BCD6267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76B49538-8C62-48EF-A3CB-74519FCE122C}"/>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B35F8194-78A8-4408-9A69-CCDFCFAFB25F}"/>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025D81D0-6484-4F87-99DD-17B5F5DE778F}"/>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1395E02E-4391-4C2F-BBB1-16E710F4B613}"/>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A7D288F4-C0B0-4CDD-A840-FCBE39C9F712}"/>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88660482-1CDD-4B1D-9FA7-986F29F8054A}"/>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C1975042-B3B5-4408-A196-438CA502F4F6}"/>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6DFFC267-02F8-47B5-AD67-F9AE918BE222}"/>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8E800DB0-8083-4448-932E-84B66D13A208}"/>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FD59B69D-AC9E-4194-934C-E69842B1C43A}"/>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874CEEB5-34C4-4CF7-992C-6018EF66074A}"/>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75955DA9-F387-4245-ABB2-D73C5236FD52}"/>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a16="http://schemas.microsoft.com/office/drawing/2014/main" xmlns="" id="{9BD66457-C78B-4E53-8125-F8608D995733}"/>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00B16DDE-63DD-46A5-8EFA-562D189635EB}"/>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E2DEA8E8-75C6-4119-B9EA-A8C7F5B3ADBE}"/>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C78D6ED0-49F1-41D6-878A-5F84D25F1864}"/>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23F0A5D1-8DF4-4EC5-BCDB-92F0EE0FFD38}"/>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12E468E3-2276-47EF-ACAA-EF5DE10DF63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4D5F9596-F54D-4CAD-87D6-39E93198E402}"/>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781702C4-1557-42D0-A6BE-D9FD7E5B37C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50D927C1-2A61-4042-8BB5-3BD26D5AC4B1}"/>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571CB65F-0877-4240-9A07-1F0B0925F7D3}"/>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95B79132-9F57-4C19-8F97-9FEEB743A4B9}"/>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52A81793-81FB-464C-BF3D-03D7515B8D72}"/>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82EFF495-63C1-4CA9-9703-E65E04826EE3}"/>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BD53BF27-7B03-418A-9E9C-8224315773E7}"/>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D5CFAE91-6E2D-4025-B509-F3D95B63E5B6}"/>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97DA42D-18D2-4478-9040-186F46811FE5}"/>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2" name="组合 41">
            <a:extLst>
              <a:ext uri="{FF2B5EF4-FFF2-40B4-BE49-F238E27FC236}">
                <a16:creationId xmlns:a16="http://schemas.microsoft.com/office/drawing/2014/main" xmlns="" id="{0FC01209-35BE-4014-B7FD-A919019BFAAB}"/>
              </a:ext>
            </a:extLst>
          </p:cNvPr>
          <p:cNvGrpSpPr/>
          <p:nvPr/>
        </p:nvGrpSpPr>
        <p:grpSpPr>
          <a:xfrm>
            <a:off x="2873561" y="2736003"/>
            <a:ext cx="1400596" cy="1433286"/>
            <a:chOff x="6169744" y="816864"/>
            <a:chExt cx="4613163" cy="4720834"/>
          </a:xfrm>
        </p:grpSpPr>
        <p:sp>
          <p:nvSpPr>
            <p:cNvPr id="43" name="椭圆 42">
              <a:extLst>
                <a:ext uri="{FF2B5EF4-FFF2-40B4-BE49-F238E27FC236}">
                  <a16:creationId xmlns:a16="http://schemas.microsoft.com/office/drawing/2014/main" xmlns="" id="{3CC28171-7256-43A7-A291-E0584F77DF7C}"/>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4" name="组合 43">
              <a:extLst>
                <a:ext uri="{FF2B5EF4-FFF2-40B4-BE49-F238E27FC236}">
                  <a16:creationId xmlns:a16="http://schemas.microsoft.com/office/drawing/2014/main" xmlns="" id="{6E50DCE7-8B79-419D-A981-1457A278CC64}"/>
                </a:ext>
              </a:extLst>
            </p:cNvPr>
            <p:cNvGrpSpPr/>
            <p:nvPr/>
          </p:nvGrpSpPr>
          <p:grpSpPr>
            <a:xfrm>
              <a:off x="6169744" y="816864"/>
              <a:ext cx="4613163" cy="4720834"/>
              <a:chOff x="973014" y="1371599"/>
              <a:chExt cx="4520378" cy="4625883"/>
            </a:xfrm>
          </p:grpSpPr>
          <p:grpSp>
            <p:nvGrpSpPr>
              <p:cNvPr id="45" name="组合 44">
                <a:extLst>
                  <a:ext uri="{FF2B5EF4-FFF2-40B4-BE49-F238E27FC236}">
                    <a16:creationId xmlns:a16="http://schemas.microsoft.com/office/drawing/2014/main" xmlns="" id="{F1731534-0A60-4067-A605-04FB1BE72CB3}"/>
                  </a:ext>
                </a:extLst>
              </p:cNvPr>
              <p:cNvGrpSpPr/>
              <p:nvPr/>
            </p:nvGrpSpPr>
            <p:grpSpPr>
              <a:xfrm>
                <a:off x="973014" y="1371599"/>
                <a:ext cx="4520378" cy="4625883"/>
                <a:chOff x="973014" y="1371599"/>
                <a:chExt cx="4520378" cy="4625883"/>
              </a:xfrm>
            </p:grpSpPr>
            <p:cxnSp>
              <p:nvCxnSpPr>
                <p:cNvPr id="62" name="直接连接符 61">
                  <a:extLst>
                    <a:ext uri="{FF2B5EF4-FFF2-40B4-BE49-F238E27FC236}">
                      <a16:creationId xmlns:a16="http://schemas.microsoft.com/office/drawing/2014/main" xmlns="" id="{D4DB9D6B-9607-4398-A781-457DAA9C247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xmlns="" id="{9609FFC8-6E18-4C2A-82A3-C6B8C115A656}"/>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xmlns="" id="{AD0FC4E9-2B9B-4C4A-8838-F6233B50EC51}"/>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xmlns="" id="{E6F964C4-EE72-4910-B8F5-5DC97A9C1C6D}"/>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xmlns="" id="{3BD3430D-B7E3-451E-A81F-C7E280CA0EE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xmlns="" id="{0B930587-3842-415C-B93C-35DF75CC908F}"/>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xmlns="" id="{48D8C2EF-4FCE-45C4-9433-8A096396D9AE}"/>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E8897CB7-3A73-4BCF-A8BF-AB3C814F4A00}"/>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01FE129F-C91E-45BB-A63D-8514B1A837E1}"/>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FFE578CB-98A6-4D17-B786-5C602CEE5614}"/>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xmlns="" id="{8E4B2619-AB0E-4746-A764-598EF766B7BC}"/>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xmlns="" id="{0C3F934B-8A1B-4F5D-A42C-21FAEC709DEE}"/>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xmlns="" id="{443E9F44-CD42-43D8-ABCC-AB4F64AFD1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xmlns="" id="{EA30DE25-98AB-4D1B-8508-5888C6D1E6FB}"/>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a16="http://schemas.microsoft.com/office/drawing/2014/main" xmlns="" id="{19B093AC-7ADA-43A6-92AD-B5422AB3B015}"/>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A4AE9CC5-633B-4BBA-A41B-7076E4B0C19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F1F021B3-8BC5-472B-9C39-05F1438B59B4}"/>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E8709E79-CF87-43E0-A2F6-D5DF9C3B1665}"/>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BDFB5B0A-041B-4B91-A515-0016670F9007}"/>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B7FD9DBB-C880-4A66-9154-FF3A3B8C3B79}"/>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xmlns="" id="{1D4EBDB2-A6A7-4557-A7AB-65D5952A22B6}"/>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xmlns="" id="{74FB180A-74D3-46A3-AFDA-18FAA39D6DDB}"/>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xmlns="" id="{CFBB2C9C-7FC3-4B21-BFE8-700FA38C8D6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xmlns="" id="{81FB8166-0012-48CC-ABC9-ECFD1B034BF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xmlns="" id="{CCE93104-CC95-48C1-92D1-2CE06A3388F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xmlns="" id="{3B6088C0-FB7F-49A2-9D35-BE461835BFFE}"/>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xmlns="" id="{84D89257-D4FF-4331-9C84-423E520B3219}"/>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xmlns="" id="{C4252F42-BED4-46E7-B1FD-F1E5F6CED80E}"/>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xmlns="" id="{12DF3071-8B2B-4E77-A5AC-E45A44F2A94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xmlns="" id="{DA26A31D-6666-4066-8F06-B0930BBE56BC}"/>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6" name="组合 75">
            <a:extLst>
              <a:ext uri="{FF2B5EF4-FFF2-40B4-BE49-F238E27FC236}">
                <a16:creationId xmlns:a16="http://schemas.microsoft.com/office/drawing/2014/main" xmlns="" id="{B8C60A73-6FAF-4257-8EB3-3A95D3D00D9F}"/>
              </a:ext>
            </a:extLst>
          </p:cNvPr>
          <p:cNvGrpSpPr/>
          <p:nvPr/>
        </p:nvGrpSpPr>
        <p:grpSpPr>
          <a:xfrm>
            <a:off x="5627359" y="2194754"/>
            <a:ext cx="1400596" cy="1433286"/>
            <a:chOff x="6169744" y="816864"/>
            <a:chExt cx="4613163" cy="4720834"/>
          </a:xfrm>
        </p:grpSpPr>
        <p:sp>
          <p:nvSpPr>
            <p:cNvPr id="77" name="椭圆 76">
              <a:extLst>
                <a:ext uri="{FF2B5EF4-FFF2-40B4-BE49-F238E27FC236}">
                  <a16:creationId xmlns:a16="http://schemas.microsoft.com/office/drawing/2014/main" xmlns="" id="{9C3E0654-0464-45D3-9667-44635BF0AF50}"/>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8" name="组合 77">
              <a:extLst>
                <a:ext uri="{FF2B5EF4-FFF2-40B4-BE49-F238E27FC236}">
                  <a16:creationId xmlns:a16="http://schemas.microsoft.com/office/drawing/2014/main" xmlns="" id="{277754C1-7D75-4FF6-AFCE-7488C100389A}"/>
                </a:ext>
              </a:extLst>
            </p:cNvPr>
            <p:cNvGrpSpPr/>
            <p:nvPr/>
          </p:nvGrpSpPr>
          <p:grpSpPr>
            <a:xfrm>
              <a:off x="6169744" y="816864"/>
              <a:ext cx="4613163" cy="4720834"/>
              <a:chOff x="973014" y="1371599"/>
              <a:chExt cx="4520378" cy="4625883"/>
            </a:xfrm>
          </p:grpSpPr>
          <p:grpSp>
            <p:nvGrpSpPr>
              <p:cNvPr id="79" name="组合 78">
                <a:extLst>
                  <a:ext uri="{FF2B5EF4-FFF2-40B4-BE49-F238E27FC236}">
                    <a16:creationId xmlns:a16="http://schemas.microsoft.com/office/drawing/2014/main" xmlns="" id="{C555410B-A971-48B1-8F57-B88D1B9DFB42}"/>
                  </a:ext>
                </a:extLst>
              </p:cNvPr>
              <p:cNvGrpSpPr/>
              <p:nvPr/>
            </p:nvGrpSpPr>
            <p:grpSpPr>
              <a:xfrm>
                <a:off x="973014" y="1371599"/>
                <a:ext cx="4520378" cy="4625883"/>
                <a:chOff x="973014" y="1371599"/>
                <a:chExt cx="4520378" cy="4625883"/>
              </a:xfrm>
            </p:grpSpPr>
            <p:cxnSp>
              <p:nvCxnSpPr>
                <p:cNvPr id="96" name="直接连接符 95">
                  <a:extLst>
                    <a:ext uri="{FF2B5EF4-FFF2-40B4-BE49-F238E27FC236}">
                      <a16:creationId xmlns:a16="http://schemas.microsoft.com/office/drawing/2014/main" xmlns="" id="{5AD258D7-E2B8-40CA-9700-D3DA6E6DD676}"/>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xmlns="" id="{61B9A552-A57E-46F5-AACB-44FABFC06164}"/>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xmlns="" id="{8536727D-85D6-47C3-AA4B-C99A53D9C554}"/>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xmlns="" id="{8A4D723C-C089-4EE4-AF90-CF0A19F6945A}"/>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xmlns="" id="{ED48AAC3-7AEC-420D-910D-189A205EC467}"/>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xmlns="" id="{A31B2092-C568-4AC5-AAE6-8775C7EE16D2}"/>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xmlns="" id="{A5D8A713-3DFB-4D83-B463-8CBEBF92FE80}"/>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xmlns="" id="{55A68FD0-9D51-41F8-BB74-F6F4199311A8}"/>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xmlns="" id="{1EF7A3B9-20E0-4FE0-8373-70E95696C3CD}"/>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xmlns="" id="{CFD0BAE2-0A6C-48F1-B4DD-D441B92FF3C3}"/>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xmlns="" id="{F603DFCF-961D-4B5B-89F3-A067594BCBA9}"/>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xmlns="" id="{D3E7DD22-682A-40F3-84C0-30ECD32C8663}"/>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xmlns="" id="{2DC91D22-72CC-4A04-A73D-23B9FBFDA65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xmlns="" id="{8283B565-717D-4F29-9905-3E26B37EE4AA}"/>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0" name="直接连接符 79">
                <a:extLst>
                  <a:ext uri="{FF2B5EF4-FFF2-40B4-BE49-F238E27FC236}">
                    <a16:creationId xmlns:a16="http://schemas.microsoft.com/office/drawing/2014/main" xmlns="" id="{0538ACA5-E4DC-4E9A-B2B4-C381903AFBC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xmlns="" id="{114C1284-E435-42FC-A359-F7529C3AE261}"/>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xmlns="" id="{A5F0E909-AAD5-41DC-8D00-02CD9F2A2E55}"/>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xmlns="" id="{80388CCB-762C-4683-A1E8-6C8E3154B65B}"/>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xmlns="" id="{0BEAA405-DD34-417E-8E52-29D8FB44EACC}"/>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xmlns="" id="{F975D89D-C322-4301-899A-AB34A195161E}"/>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xmlns="" id="{6161B407-25D4-4664-ACC2-40B5F6FCD29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xmlns="" id="{A405DA12-B05D-4942-B28A-D98C2E3B18ED}"/>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xmlns="" id="{F8721693-4FE5-43B0-88D1-7753C0DF7772}"/>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xmlns="" id="{B11FA7F0-0BA3-4D22-9953-78A2047BDCAA}"/>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xmlns="" id="{1B474DD7-CB0A-4847-8A55-ADDEEE1B5B23}"/>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xmlns="" id="{FE7D7DF2-0089-4D9C-B4A0-4BD9620B856D}"/>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xmlns="" id="{825BDAF4-C40F-402A-99DF-08F5D21B89B4}"/>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xmlns="" id="{5170DE7F-7DBE-468B-A9AE-D5E94CE9FF4F}"/>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xmlns="" id="{150F814E-7968-44F3-99B4-1742542689DF}"/>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xmlns="" id="{DFE1F20C-5A80-48AD-9816-29935CAEA463}"/>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10" name="组合 109">
            <a:extLst>
              <a:ext uri="{FF2B5EF4-FFF2-40B4-BE49-F238E27FC236}">
                <a16:creationId xmlns:a16="http://schemas.microsoft.com/office/drawing/2014/main" xmlns="" id="{E293A445-FE9B-4B68-B372-01DB01F8ECA4}"/>
              </a:ext>
            </a:extLst>
          </p:cNvPr>
          <p:cNvGrpSpPr/>
          <p:nvPr/>
        </p:nvGrpSpPr>
        <p:grpSpPr>
          <a:xfrm>
            <a:off x="8100529" y="2843156"/>
            <a:ext cx="1400596" cy="1433286"/>
            <a:chOff x="6169744" y="816864"/>
            <a:chExt cx="4613163" cy="4720834"/>
          </a:xfrm>
        </p:grpSpPr>
        <p:sp>
          <p:nvSpPr>
            <p:cNvPr id="111" name="椭圆 110">
              <a:extLst>
                <a:ext uri="{FF2B5EF4-FFF2-40B4-BE49-F238E27FC236}">
                  <a16:creationId xmlns:a16="http://schemas.microsoft.com/office/drawing/2014/main" xmlns="" id="{FAE5BC3A-E0BE-4F58-85B4-22410E911A53}"/>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2" name="组合 111">
              <a:extLst>
                <a:ext uri="{FF2B5EF4-FFF2-40B4-BE49-F238E27FC236}">
                  <a16:creationId xmlns:a16="http://schemas.microsoft.com/office/drawing/2014/main" xmlns="" id="{6E5D65AD-A5E2-4BAE-B802-91300217E6C1}"/>
                </a:ext>
              </a:extLst>
            </p:cNvPr>
            <p:cNvGrpSpPr/>
            <p:nvPr/>
          </p:nvGrpSpPr>
          <p:grpSpPr>
            <a:xfrm>
              <a:off x="6169744" y="816864"/>
              <a:ext cx="4613163" cy="4720834"/>
              <a:chOff x="973014" y="1371599"/>
              <a:chExt cx="4520378" cy="4625883"/>
            </a:xfrm>
          </p:grpSpPr>
          <p:grpSp>
            <p:nvGrpSpPr>
              <p:cNvPr id="113" name="组合 112">
                <a:extLst>
                  <a:ext uri="{FF2B5EF4-FFF2-40B4-BE49-F238E27FC236}">
                    <a16:creationId xmlns:a16="http://schemas.microsoft.com/office/drawing/2014/main" xmlns="" id="{0E719774-22F0-4F9A-AA6A-0BF78FB24285}"/>
                  </a:ext>
                </a:extLst>
              </p:cNvPr>
              <p:cNvGrpSpPr/>
              <p:nvPr/>
            </p:nvGrpSpPr>
            <p:grpSpPr>
              <a:xfrm>
                <a:off x="973014" y="1371599"/>
                <a:ext cx="4520378" cy="4625883"/>
                <a:chOff x="973014" y="1371599"/>
                <a:chExt cx="4520378" cy="4625883"/>
              </a:xfrm>
            </p:grpSpPr>
            <p:cxnSp>
              <p:nvCxnSpPr>
                <p:cNvPr id="130" name="直接连接符 129">
                  <a:extLst>
                    <a:ext uri="{FF2B5EF4-FFF2-40B4-BE49-F238E27FC236}">
                      <a16:creationId xmlns:a16="http://schemas.microsoft.com/office/drawing/2014/main" xmlns="" id="{D9BAA696-D54E-4878-BBA8-5ACF4036AF6C}"/>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xmlns="" id="{650C022B-8A06-4E68-A987-B548D1DCD1C5}"/>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xmlns="" id="{C561DE74-A4C2-4302-99E8-55961A842417}"/>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xmlns="" id="{7A5174F3-1F3C-4554-AD6F-AE899E0D4CEB}"/>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xmlns="" id="{9D5D4542-3202-4380-8C7A-C0532008EB2E}"/>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xmlns="" id="{7853A57A-9B23-4A05-AC54-A680A139150C}"/>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xmlns="" id="{AEED98D5-DE20-431C-A9DD-782D86FF1941}"/>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xmlns="" id="{569D0114-9F75-4ABA-8A7F-CBDE5F1827F2}"/>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xmlns="" id="{0F9E441D-7129-4B2D-89B9-88A216C56F4C}"/>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xmlns="" id="{766B0904-AD39-4980-B549-1CF8D38FBB9A}"/>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xmlns="" id="{D7C6733C-3035-4A28-B005-7E523ECCD1E0}"/>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xmlns="" id="{99FB4B51-027A-43D8-B5B9-024E3F6A75E5}"/>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xmlns="" id="{DD73864B-670E-4BE8-893D-DDD7826650D9}"/>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xmlns="" id="{2AF92504-84A8-428C-9EE7-F22D578AB73C}"/>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4" name="直接连接符 113">
                <a:extLst>
                  <a:ext uri="{FF2B5EF4-FFF2-40B4-BE49-F238E27FC236}">
                    <a16:creationId xmlns:a16="http://schemas.microsoft.com/office/drawing/2014/main" xmlns="" id="{01851581-8AE9-4C28-A9CA-421442310774}"/>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xmlns="" id="{F2E75B5B-FCA0-4BC1-AB18-DA03D03577A7}"/>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xmlns="" id="{7E51E4B1-957B-4319-8D7D-CF91033598EB}"/>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xmlns="" id="{AF85EE86-A7A2-4DB8-AEAB-0799953FD622}"/>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xmlns="" id="{D11183D9-5C9C-42E2-9994-C5A5783D8E5A}"/>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xmlns="" id="{4869A860-2C17-4C45-9A56-7400BCAAD433}"/>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xmlns="" id="{62FFD7FE-7EC6-4B71-9B2E-8683957DA3B0}"/>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xmlns="" id="{65E4E329-0558-4833-BF8E-D126FD54D5A2}"/>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xmlns="" id="{2CEC92D4-2226-4803-886D-D564B939EF0E}"/>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xmlns="" id="{C3DE5FE6-F37F-43D9-9313-891558AA020C}"/>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xmlns="" id="{9CC80914-6809-4150-A8FD-251BC02DA676}"/>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xmlns="" id="{1ED005F5-DA8B-4596-A0A9-15274C92387A}"/>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xmlns="" id="{D9BD4208-7BE5-4CE9-ACF0-51E333803F1C}"/>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xmlns="" id="{9755B18E-717A-4D08-9388-39CB06F56D00}"/>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xmlns="" id="{7B46F5BF-6CC6-42C1-952A-26D1D0216AC8}"/>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xmlns="" id="{BA8F7315-3A5C-441E-A9F1-59EFC329591F}"/>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44" name="组合 143">
            <a:extLst>
              <a:ext uri="{FF2B5EF4-FFF2-40B4-BE49-F238E27FC236}">
                <a16:creationId xmlns:a16="http://schemas.microsoft.com/office/drawing/2014/main" xmlns="" id="{38E81356-31C0-4312-822C-585E30D6FEDC}"/>
              </a:ext>
            </a:extLst>
          </p:cNvPr>
          <p:cNvGrpSpPr/>
          <p:nvPr/>
        </p:nvGrpSpPr>
        <p:grpSpPr>
          <a:xfrm>
            <a:off x="9980549" y="4492869"/>
            <a:ext cx="1400596" cy="1433286"/>
            <a:chOff x="6169744" y="816864"/>
            <a:chExt cx="4613163" cy="4720834"/>
          </a:xfrm>
        </p:grpSpPr>
        <p:sp>
          <p:nvSpPr>
            <p:cNvPr id="145" name="椭圆 144">
              <a:extLst>
                <a:ext uri="{FF2B5EF4-FFF2-40B4-BE49-F238E27FC236}">
                  <a16:creationId xmlns:a16="http://schemas.microsoft.com/office/drawing/2014/main" xmlns="" id="{EC821585-D9B4-4289-97E5-F9494D36D364}"/>
                </a:ext>
              </a:extLst>
            </p:cNvPr>
            <p:cNvSpPr/>
            <p:nvPr/>
          </p:nvSpPr>
          <p:spPr>
            <a:xfrm>
              <a:off x="6379663" y="1043957"/>
              <a:ext cx="4200312" cy="420031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6" name="组合 145">
              <a:extLst>
                <a:ext uri="{FF2B5EF4-FFF2-40B4-BE49-F238E27FC236}">
                  <a16:creationId xmlns:a16="http://schemas.microsoft.com/office/drawing/2014/main" xmlns="" id="{7400D4F7-B788-479B-A35E-52DA3F4C742A}"/>
                </a:ext>
              </a:extLst>
            </p:cNvPr>
            <p:cNvGrpSpPr/>
            <p:nvPr/>
          </p:nvGrpSpPr>
          <p:grpSpPr>
            <a:xfrm>
              <a:off x="6169744" y="816864"/>
              <a:ext cx="4613163" cy="4720834"/>
              <a:chOff x="973014" y="1371599"/>
              <a:chExt cx="4520378" cy="4625883"/>
            </a:xfrm>
          </p:grpSpPr>
          <p:grpSp>
            <p:nvGrpSpPr>
              <p:cNvPr id="147" name="组合 146">
                <a:extLst>
                  <a:ext uri="{FF2B5EF4-FFF2-40B4-BE49-F238E27FC236}">
                    <a16:creationId xmlns:a16="http://schemas.microsoft.com/office/drawing/2014/main" xmlns="" id="{5C0BC187-4103-466D-B79D-94D89A6BA173}"/>
                  </a:ext>
                </a:extLst>
              </p:cNvPr>
              <p:cNvGrpSpPr/>
              <p:nvPr/>
            </p:nvGrpSpPr>
            <p:grpSpPr>
              <a:xfrm>
                <a:off x="973014" y="1371599"/>
                <a:ext cx="4520378" cy="4625883"/>
                <a:chOff x="973014" y="1371599"/>
                <a:chExt cx="4520378" cy="4625883"/>
              </a:xfrm>
            </p:grpSpPr>
            <p:cxnSp>
              <p:nvCxnSpPr>
                <p:cNvPr id="164" name="直接连接符 163">
                  <a:extLst>
                    <a:ext uri="{FF2B5EF4-FFF2-40B4-BE49-F238E27FC236}">
                      <a16:creationId xmlns:a16="http://schemas.microsoft.com/office/drawing/2014/main" xmlns="" id="{6F002F0C-9A47-42BF-A959-72ED0C7EE641}"/>
                    </a:ext>
                  </a:extLst>
                </p:cNvPr>
                <p:cNvCxnSpPr/>
                <p:nvPr/>
              </p:nvCxnSpPr>
              <p:spPr>
                <a:xfrm flipV="1">
                  <a:off x="2262554" y="1371600"/>
                  <a:ext cx="738554" cy="1875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xmlns="" id="{A9B4D327-DD5D-44E1-99AA-CB7A70FE9E17}"/>
                    </a:ext>
                  </a:extLst>
                </p:cNvPr>
                <p:cNvCxnSpPr/>
                <p:nvPr/>
              </p:nvCxnSpPr>
              <p:spPr>
                <a:xfrm flipV="1">
                  <a:off x="1524000" y="1559168"/>
                  <a:ext cx="738554" cy="5627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xmlns="" id="{91386385-F38A-4136-9469-6D41C225C9EA}"/>
                    </a:ext>
                  </a:extLst>
                </p:cNvPr>
                <p:cNvCxnSpPr/>
                <p:nvPr/>
              </p:nvCxnSpPr>
              <p:spPr>
                <a:xfrm flipV="1">
                  <a:off x="984738" y="2121878"/>
                  <a:ext cx="539262" cy="1008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xmlns="" id="{919EC43A-65CE-41C5-A927-F9C03C5F9225}"/>
                    </a:ext>
                  </a:extLst>
                </p:cNvPr>
                <p:cNvCxnSpPr/>
                <p:nvPr/>
              </p:nvCxnSpPr>
              <p:spPr>
                <a:xfrm flipV="1">
                  <a:off x="984738" y="3130063"/>
                  <a:ext cx="0" cy="10081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xmlns="" id="{FD200F41-D07C-444E-928D-9898FBEC7F09}"/>
                    </a:ext>
                  </a:extLst>
                </p:cNvPr>
                <p:cNvCxnSpPr/>
                <p:nvPr/>
              </p:nvCxnSpPr>
              <p:spPr>
                <a:xfrm flipH="1" flipV="1">
                  <a:off x="973014" y="4138247"/>
                  <a:ext cx="281355" cy="8358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xmlns="" id="{1257F96B-F19C-4D10-BAF0-411A4B0065FE}"/>
                    </a:ext>
                  </a:extLst>
                </p:cNvPr>
                <p:cNvCxnSpPr/>
                <p:nvPr/>
              </p:nvCxnSpPr>
              <p:spPr>
                <a:xfrm flipH="1" flipV="1">
                  <a:off x="1242647" y="4974081"/>
                  <a:ext cx="855784" cy="7233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xmlns="" id="{5DC4A99C-A667-471E-90CA-7A5C0625CDBA}"/>
                    </a:ext>
                  </a:extLst>
                </p:cNvPr>
                <p:cNvCxnSpPr/>
                <p:nvPr/>
              </p:nvCxnSpPr>
              <p:spPr>
                <a:xfrm flipH="1" flipV="1">
                  <a:off x="2071489" y="5666250"/>
                  <a:ext cx="1111326" cy="33123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xmlns="" id="{19DFBCFD-32FE-4D84-840A-E5E9C24DF341}"/>
                    </a:ext>
                  </a:extLst>
                </p:cNvPr>
                <p:cNvCxnSpPr/>
                <p:nvPr/>
              </p:nvCxnSpPr>
              <p:spPr>
                <a:xfrm flipH="1">
                  <a:off x="3173458" y="5738082"/>
                  <a:ext cx="1111326" cy="259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xmlns="" id="{881ECD7B-4E9F-40AE-8016-366C24FB8DDF}"/>
                    </a:ext>
                  </a:extLst>
                </p:cNvPr>
                <p:cNvCxnSpPr/>
                <p:nvPr/>
              </p:nvCxnSpPr>
              <p:spPr>
                <a:xfrm flipH="1">
                  <a:off x="4261956" y="5099538"/>
                  <a:ext cx="861029" cy="6385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xmlns="" id="{F6425B15-8A47-4D5E-A575-78616A24510E}"/>
                    </a:ext>
                  </a:extLst>
                </p:cNvPr>
                <p:cNvCxnSpPr/>
                <p:nvPr/>
              </p:nvCxnSpPr>
              <p:spPr>
                <a:xfrm flipH="1">
                  <a:off x="5107508" y="4138246"/>
                  <a:ext cx="385884" cy="9612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xmlns="" id="{F707BC94-D712-449D-AA96-9ED755ECB7DC}"/>
                    </a:ext>
                  </a:extLst>
                </p:cNvPr>
                <p:cNvCxnSpPr/>
                <p:nvPr/>
              </p:nvCxnSpPr>
              <p:spPr>
                <a:xfrm>
                  <a:off x="5493392" y="3130062"/>
                  <a:ext cx="0" cy="10351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xmlns="" id="{14CB692E-75E0-421D-8A87-A9CFB4E8633C}"/>
                    </a:ext>
                  </a:extLst>
                </p:cNvPr>
                <p:cNvCxnSpPr/>
                <p:nvPr/>
              </p:nvCxnSpPr>
              <p:spPr>
                <a:xfrm>
                  <a:off x="5005754" y="2250831"/>
                  <a:ext cx="487638" cy="9061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xmlns="" id="{2E5C9AF8-3FC9-4498-9CF4-FFEA03B58C9B}"/>
                    </a:ext>
                  </a:extLst>
                </p:cNvPr>
                <p:cNvCxnSpPr/>
                <p:nvPr/>
              </p:nvCxnSpPr>
              <p:spPr>
                <a:xfrm>
                  <a:off x="4310931" y="1537780"/>
                  <a:ext cx="717215" cy="7344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xmlns="" id="{993784BC-32B5-4ED6-A1B0-3C33F911BA44}"/>
                    </a:ext>
                  </a:extLst>
                </p:cNvPr>
                <p:cNvCxnSpPr/>
                <p:nvPr/>
              </p:nvCxnSpPr>
              <p:spPr>
                <a:xfrm>
                  <a:off x="3011906" y="1371599"/>
                  <a:ext cx="1299025" cy="1661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8" name="直接连接符 147">
                <a:extLst>
                  <a:ext uri="{FF2B5EF4-FFF2-40B4-BE49-F238E27FC236}">
                    <a16:creationId xmlns:a16="http://schemas.microsoft.com/office/drawing/2014/main" xmlns="" id="{FC5B04DF-9BCD-4F1B-925B-FF9142E5B505}"/>
                  </a:ext>
                </a:extLst>
              </p:cNvPr>
              <p:cNvCxnSpPr/>
              <p:nvPr/>
            </p:nvCxnSpPr>
            <p:spPr>
              <a:xfrm>
                <a:off x="2262554" y="1559168"/>
                <a:ext cx="2022230" cy="41789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xmlns="" id="{18FE68D1-70D7-44ED-B048-DCE38A5C07C3}"/>
                  </a:ext>
                </a:extLst>
              </p:cNvPr>
              <p:cNvCxnSpPr/>
              <p:nvPr/>
            </p:nvCxnSpPr>
            <p:spPr>
              <a:xfrm flipH="1">
                <a:off x="2801815" y="1371599"/>
                <a:ext cx="210092" cy="1254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xmlns="" id="{1B6D36A7-B1B0-45FE-B066-FC377209FB8B}"/>
                  </a:ext>
                </a:extLst>
              </p:cNvPr>
              <p:cNvCxnSpPr/>
              <p:nvPr/>
            </p:nvCxnSpPr>
            <p:spPr>
              <a:xfrm>
                <a:off x="2801815" y="2647358"/>
                <a:ext cx="371643" cy="334579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xmlns="" id="{4AD67A7F-33CB-4297-9EF1-11D5C1F3A5F3}"/>
                  </a:ext>
                </a:extLst>
              </p:cNvPr>
              <p:cNvCxnSpPr/>
              <p:nvPr/>
            </p:nvCxnSpPr>
            <p:spPr>
              <a:xfrm flipH="1">
                <a:off x="996463" y="1617037"/>
                <a:ext cx="1229431" cy="25756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xmlns="" id="{900D35B1-EF42-4C04-A12F-A9AA1E7E9BD0}"/>
                  </a:ext>
                </a:extLst>
              </p:cNvPr>
              <p:cNvCxnSpPr/>
              <p:nvPr/>
            </p:nvCxnSpPr>
            <p:spPr>
              <a:xfrm flipH="1">
                <a:off x="1284976" y="2036421"/>
                <a:ext cx="275684" cy="2993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xmlns="" id="{CFBB600C-2DD9-4881-859A-29F231F2F406}"/>
                  </a:ext>
                </a:extLst>
              </p:cNvPr>
              <p:cNvCxnSpPr/>
              <p:nvPr/>
            </p:nvCxnSpPr>
            <p:spPr>
              <a:xfrm flipH="1">
                <a:off x="2341799" y="1525746"/>
                <a:ext cx="1984570" cy="838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xmlns="" id="{6EAAF2F3-5DBB-4706-84CA-25C3DCB1C475}"/>
                  </a:ext>
                </a:extLst>
              </p:cNvPr>
              <p:cNvCxnSpPr/>
              <p:nvPr/>
            </p:nvCxnSpPr>
            <p:spPr>
              <a:xfrm flipH="1" flipV="1">
                <a:off x="2344281" y="1643034"/>
                <a:ext cx="2626533" cy="5869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xmlns="" id="{D715BE6C-121B-4E58-BCB0-C8C45A2040F9}"/>
                  </a:ext>
                </a:extLst>
              </p:cNvPr>
              <p:cNvCxnSpPr/>
              <p:nvPr/>
            </p:nvCxnSpPr>
            <p:spPr>
              <a:xfrm flipH="1" flipV="1">
                <a:off x="2776699" y="2603509"/>
                <a:ext cx="2716692" cy="5534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xmlns="" id="{1E737E58-4204-49DD-AA3E-5969D2E64ED3}"/>
                  </a:ext>
                </a:extLst>
              </p:cNvPr>
              <p:cNvCxnSpPr/>
              <p:nvPr/>
            </p:nvCxnSpPr>
            <p:spPr>
              <a:xfrm flipH="1" flipV="1">
                <a:off x="973014" y="3071672"/>
                <a:ext cx="506408" cy="1438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xmlns="" id="{6B1BB1F8-9A69-4E69-B84D-C936E1EA1629}"/>
                  </a:ext>
                </a:extLst>
              </p:cNvPr>
              <p:cNvCxnSpPr/>
              <p:nvPr/>
            </p:nvCxnSpPr>
            <p:spPr>
              <a:xfrm flipH="1" flipV="1">
                <a:off x="1470089" y="3247875"/>
                <a:ext cx="672304" cy="24183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xmlns="" id="{62B05F69-6325-4B90-AAFB-3DD0D3D6645A}"/>
                  </a:ext>
                </a:extLst>
              </p:cNvPr>
              <p:cNvCxnSpPr/>
              <p:nvPr/>
            </p:nvCxnSpPr>
            <p:spPr>
              <a:xfrm flipV="1">
                <a:off x="2142393" y="1603018"/>
                <a:ext cx="100254" cy="40589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xmlns="" id="{677FE86D-41DC-4505-BE29-EA7415146726}"/>
                  </a:ext>
                </a:extLst>
              </p:cNvPr>
              <p:cNvCxnSpPr/>
              <p:nvPr/>
            </p:nvCxnSpPr>
            <p:spPr>
              <a:xfrm flipV="1">
                <a:off x="4291990" y="2229949"/>
                <a:ext cx="694823" cy="34674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xmlns="" id="{B8953631-EB80-41E1-9D0A-7F96A212647E}"/>
                  </a:ext>
                </a:extLst>
              </p:cNvPr>
              <p:cNvCxnSpPr/>
              <p:nvPr/>
            </p:nvCxnSpPr>
            <p:spPr>
              <a:xfrm flipH="1" flipV="1">
                <a:off x="4303725" y="1541270"/>
                <a:ext cx="1137796" cy="25414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xmlns="" id="{F6017FE7-98EE-49F5-915F-BA6A60627B6D}"/>
                  </a:ext>
                </a:extLst>
              </p:cNvPr>
              <p:cNvCxnSpPr/>
              <p:nvPr/>
            </p:nvCxnSpPr>
            <p:spPr>
              <a:xfrm flipH="1">
                <a:off x="2186355" y="4117073"/>
                <a:ext cx="3307036" cy="15448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xmlns="" id="{8E3E0B4B-AD31-46C5-A002-14A1C39AA094}"/>
                  </a:ext>
                </a:extLst>
              </p:cNvPr>
              <p:cNvCxnSpPr/>
              <p:nvPr/>
            </p:nvCxnSpPr>
            <p:spPr>
              <a:xfrm flipH="1" flipV="1">
                <a:off x="1458905" y="3258167"/>
                <a:ext cx="2825879" cy="2436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xmlns="" id="{727DFB81-968C-40CA-9283-2C572086C0B0}"/>
                  </a:ext>
                </a:extLst>
              </p:cNvPr>
              <p:cNvCxnSpPr/>
              <p:nvPr/>
            </p:nvCxnSpPr>
            <p:spPr>
              <a:xfrm flipH="1" flipV="1">
                <a:off x="2824380" y="2651823"/>
                <a:ext cx="2291759" cy="24529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8" name="文本框 177">
            <a:extLst>
              <a:ext uri="{FF2B5EF4-FFF2-40B4-BE49-F238E27FC236}">
                <a16:creationId xmlns:a16="http://schemas.microsoft.com/office/drawing/2014/main" xmlns="" id="{8E3509D3-AF2B-442D-B3E0-2DEE2109380C}"/>
              </a:ext>
            </a:extLst>
          </p:cNvPr>
          <p:cNvSpPr txBox="1"/>
          <p:nvPr/>
        </p:nvSpPr>
        <p:spPr>
          <a:xfrm>
            <a:off x="1348252" y="4311602"/>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1</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79" name="文本框 178">
            <a:extLst>
              <a:ext uri="{FF2B5EF4-FFF2-40B4-BE49-F238E27FC236}">
                <a16:creationId xmlns:a16="http://schemas.microsoft.com/office/drawing/2014/main" xmlns="" id="{07BB4B56-199A-4A81-BBCA-AE02C3F90B57}"/>
              </a:ext>
            </a:extLst>
          </p:cNvPr>
          <p:cNvSpPr txBox="1"/>
          <p:nvPr/>
        </p:nvSpPr>
        <p:spPr>
          <a:xfrm>
            <a:off x="3200567" y="2954355"/>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2</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0" name="文本框 179">
            <a:extLst>
              <a:ext uri="{FF2B5EF4-FFF2-40B4-BE49-F238E27FC236}">
                <a16:creationId xmlns:a16="http://schemas.microsoft.com/office/drawing/2014/main" xmlns="" id="{2B37E5E7-11E7-4959-8739-CA12D8D39396}"/>
              </a:ext>
            </a:extLst>
          </p:cNvPr>
          <p:cNvSpPr txBox="1"/>
          <p:nvPr/>
        </p:nvSpPr>
        <p:spPr>
          <a:xfrm>
            <a:off x="6009856" y="2380884"/>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3</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1" name="文本框 180">
            <a:extLst>
              <a:ext uri="{FF2B5EF4-FFF2-40B4-BE49-F238E27FC236}">
                <a16:creationId xmlns:a16="http://schemas.microsoft.com/office/drawing/2014/main" xmlns="" id="{DB9A3A7D-DAC4-44A0-A40C-6C3C650BAC1F}"/>
              </a:ext>
            </a:extLst>
          </p:cNvPr>
          <p:cNvSpPr txBox="1"/>
          <p:nvPr/>
        </p:nvSpPr>
        <p:spPr>
          <a:xfrm>
            <a:off x="8426062" y="3026692"/>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4</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2" name="文本框 181">
            <a:extLst>
              <a:ext uri="{FF2B5EF4-FFF2-40B4-BE49-F238E27FC236}">
                <a16:creationId xmlns:a16="http://schemas.microsoft.com/office/drawing/2014/main" xmlns="" id="{1C6C08F6-6E8F-4603-9B7C-04683148AEF4}"/>
              </a:ext>
            </a:extLst>
          </p:cNvPr>
          <p:cNvSpPr txBox="1"/>
          <p:nvPr/>
        </p:nvSpPr>
        <p:spPr>
          <a:xfrm>
            <a:off x="10318916" y="4676405"/>
            <a:ext cx="659155" cy="1015663"/>
          </a:xfrm>
          <a:prstGeom prst="rect">
            <a:avLst/>
          </a:prstGeom>
          <a:noFill/>
        </p:spPr>
        <p:txBody>
          <a:bodyPr wrap="none" rtlCol="0">
            <a:spAutoFit/>
          </a:bodyPr>
          <a:lstStyle/>
          <a:p>
            <a:r>
              <a:rPr lang="en-US" altLang="zh-CN" sz="6000" b="1" dirty="0">
                <a:solidFill>
                  <a:srgbClr val="92C3CC"/>
                </a:solidFill>
                <a:latin typeface="微软雅黑" panose="020B0503020204020204" pitchFamily="34" charset="-122"/>
                <a:ea typeface="微软雅黑" panose="020B0503020204020204" pitchFamily="34" charset="-122"/>
              </a:rPr>
              <a:t>5</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sp>
        <p:nvSpPr>
          <p:cNvPr id="183" name="矩形 182">
            <a:extLst>
              <a:ext uri="{FF2B5EF4-FFF2-40B4-BE49-F238E27FC236}">
                <a16:creationId xmlns:a16="http://schemas.microsoft.com/office/drawing/2014/main" xmlns="" id="{2F1E302F-CC51-49D0-8ED3-DE728F5756AD}"/>
              </a:ext>
            </a:extLst>
          </p:cNvPr>
          <p:cNvSpPr/>
          <p:nvPr/>
        </p:nvSpPr>
        <p:spPr>
          <a:xfrm>
            <a:off x="428629" y="3626700"/>
            <a:ext cx="2121518" cy="276999"/>
          </a:xfrm>
          <a:prstGeom prst="rect">
            <a:avLst/>
          </a:prstGeom>
        </p:spPr>
        <p:txBody>
          <a:bodyPr wrap="square">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关联关系</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sp>
        <p:nvSpPr>
          <p:cNvPr id="185" name="矩形 184">
            <a:extLst>
              <a:ext uri="{FF2B5EF4-FFF2-40B4-BE49-F238E27FC236}">
                <a16:creationId xmlns:a16="http://schemas.microsoft.com/office/drawing/2014/main" xmlns="" id="{AC65DEBC-2821-4FE6-AD87-BF455A3C7DEB}"/>
              </a:ext>
            </a:extLst>
          </p:cNvPr>
          <p:cNvSpPr/>
          <p:nvPr/>
        </p:nvSpPr>
        <p:spPr>
          <a:xfrm>
            <a:off x="2469385" y="2342998"/>
            <a:ext cx="2121518" cy="261610"/>
          </a:xfrm>
          <a:prstGeom prst="rect">
            <a:avLst/>
          </a:prstGeom>
        </p:spPr>
        <p:txBody>
          <a:bodyPr wrap="square">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包含关系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6" name="矩形 185">
            <a:extLst>
              <a:ext uri="{FF2B5EF4-FFF2-40B4-BE49-F238E27FC236}">
                <a16:creationId xmlns:a16="http://schemas.microsoft.com/office/drawing/2014/main" xmlns="" id="{D2B0642A-121F-4A08-81F5-9D28A6A125A0}"/>
              </a:ext>
            </a:extLst>
          </p:cNvPr>
          <p:cNvSpPr/>
          <p:nvPr/>
        </p:nvSpPr>
        <p:spPr>
          <a:xfrm>
            <a:off x="5267958" y="1800367"/>
            <a:ext cx="2121518" cy="261610"/>
          </a:xfrm>
          <a:prstGeom prst="rect">
            <a:avLst/>
          </a:prstGeom>
        </p:spPr>
        <p:txBody>
          <a:bodyPr wrap="square">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扩展关系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7" name="矩形 186">
            <a:extLst>
              <a:ext uri="{FF2B5EF4-FFF2-40B4-BE49-F238E27FC236}">
                <a16:creationId xmlns:a16="http://schemas.microsoft.com/office/drawing/2014/main" xmlns="" id="{D46CC88B-E3A2-4A10-9AA2-4425EB2A8B94}"/>
              </a:ext>
            </a:extLst>
          </p:cNvPr>
          <p:cNvSpPr/>
          <p:nvPr/>
        </p:nvSpPr>
        <p:spPr>
          <a:xfrm>
            <a:off x="7771325" y="2369781"/>
            <a:ext cx="2121518" cy="261610"/>
          </a:xfrm>
          <a:prstGeom prst="rect">
            <a:avLst/>
          </a:prstGeom>
        </p:spPr>
        <p:txBody>
          <a:bodyPr wrap="square">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泛化关系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8" name="矩形 187">
            <a:extLst>
              <a:ext uri="{FF2B5EF4-FFF2-40B4-BE49-F238E27FC236}">
                <a16:creationId xmlns:a16="http://schemas.microsoft.com/office/drawing/2014/main" xmlns="" id="{7604F817-D36A-4D2B-98BD-F1B8283A7D66}"/>
              </a:ext>
            </a:extLst>
          </p:cNvPr>
          <p:cNvSpPr/>
          <p:nvPr/>
        </p:nvSpPr>
        <p:spPr>
          <a:xfrm>
            <a:off x="9808059" y="3887138"/>
            <a:ext cx="2121518" cy="261610"/>
          </a:xfrm>
          <a:prstGeom prst="rect">
            <a:avLst/>
          </a:prstGeom>
        </p:spPr>
        <p:txBody>
          <a:bodyPr wrap="square">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分组</a:t>
            </a:r>
            <a:r>
              <a:rPr lang="zh-CN" altLang="en-US" sz="1100" dirty="0" smtClean="0">
                <a:solidFill>
                  <a:schemeClr val="bg1"/>
                </a:solidFill>
                <a:latin typeface="微软雅黑" panose="020B0503020204020204" pitchFamily="34" charset="-122"/>
                <a:ea typeface="微软雅黑" panose="020B0503020204020204" pitchFamily="34" charset="-122"/>
              </a:rPr>
              <a:t>关系</a:t>
            </a:r>
            <a:endParaRPr lang="en-US" altLang="zh-CN" sz="1100" dirty="0" smtClean="0">
              <a:solidFill>
                <a:schemeClr val="bg1"/>
              </a:solidFill>
              <a:latin typeface="微软雅黑" panose="020B0503020204020204" pitchFamily="34" charset="-122"/>
              <a:ea typeface="微软雅黑" panose="020B0503020204020204" pitchFamily="34" charset="-122"/>
            </a:endParaRPr>
          </a:p>
        </p:txBody>
      </p:sp>
      <p:sp>
        <p:nvSpPr>
          <p:cNvPr id="189" name="文本框 9">
            <a:extLst>
              <a:ext uri="{FF2B5EF4-FFF2-40B4-BE49-F238E27FC236}">
                <a16:creationId xmlns:a16="http://schemas.microsoft.com/office/drawing/2014/main" xmlns="" id="{7A43F8F2-C6C5-40D9-BB21-78B3A0C61EA5}"/>
              </a:ext>
            </a:extLst>
          </p:cNvPr>
          <p:cNvSpPr txBox="1"/>
          <p:nvPr/>
        </p:nvSpPr>
        <p:spPr>
          <a:xfrm>
            <a:off x="3131728" y="4616762"/>
            <a:ext cx="6293852" cy="1015663"/>
          </a:xfrm>
          <a:prstGeom prst="rect">
            <a:avLst/>
          </a:prstGeom>
          <a:noFill/>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用例图中的</a:t>
            </a:r>
            <a:r>
              <a:rPr lang="zh-CN" altLang="en-US" sz="6000" b="1" dirty="0" smtClean="0">
                <a:solidFill>
                  <a:schemeClr val="bg1"/>
                </a:solidFill>
                <a:latin typeface="微软雅黑" panose="020B0503020204020204" pitchFamily="34" charset="-122"/>
                <a:ea typeface="微软雅黑" panose="020B0503020204020204" pitchFamily="34" charset="-122"/>
              </a:rPr>
              <a:t>关系</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73731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p:cTn id="18" dur="500" fill="hold"/>
                                        <p:tgtEl>
                                          <p:spTgt spid="42"/>
                                        </p:tgtEl>
                                        <p:attrNameLst>
                                          <p:attrName>ppt_w</p:attrName>
                                        </p:attrNameLst>
                                      </p:cBhvr>
                                      <p:tavLst>
                                        <p:tav tm="0">
                                          <p:val>
                                            <p:fltVal val="0"/>
                                          </p:val>
                                        </p:tav>
                                        <p:tav tm="100000">
                                          <p:val>
                                            <p:strVal val="#ppt_w"/>
                                          </p:val>
                                        </p:tav>
                                      </p:tavLst>
                                    </p:anim>
                                    <p:anim calcmode="lin" valueType="num">
                                      <p:cBhvr>
                                        <p:cTn id="19" dur="500" fill="hold"/>
                                        <p:tgtEl>
                                          <p:spTgt spid="42"/>
                                        </p:tgtEl>
                                        <p:attrNameLst>
                                          <p:attrName>ppt_h</p:attrName>
                                        </p:attrNameLst>
                                      </p:cBhvr>
                                      <p:tavLst>
                                        <p:tav tm="0">
                                          <p:val>
                                            <p:fltVal val="0"/>
                                          </p:val>
                                        </p:tav>
                                        <p:tav tm="100000">
                                          <p:val>
                                            <p:strVal val="#ppt_h"/>
                                          </p:val>
                                        </p:tav>
                                      </p:tavLst>
                                    </p:anim>
                                    <p:anim calcmode="lin" valueType="num">
                                      <p:cBhvr>
                                        <p:cTn id="20" dur="500" fill="hold"/>
                                        <p:tgtEl>
                                          <p:spTgt spid="42"/>
                                        </p:tgtEl>
                                        <p:attrNameLst>
                                          <p:attrName>style.rotation</p:attrName>
                                        </p:attrNameLst>
                                      </p:cBhvr>
                                      <p:tavLst>
                                        <p:tav tm="0">
                                          <p:val>
                                            <p:fltVal val="360"/>
                                          </p:val>
                                        </p:tav>
                                        <p:tav tm="100000">
                                          <p:val>
                                            <p:fltVal val="0"/>
                                          </p:val>
                                        </p:tav>
                                      </p:tavLst>
                                    </p:anim>
                                    <p:animEffect transition="in" filter="fade">
                                      <p:cBhvr>
                                        <p:cTn id="21" dur="500"/>
                                        <p:tgtEl>
                                          <p:spTgt spid="42"/>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p:cTn id="25" dur="500" fill="hold"/>
                                        <p:tgtEl>
                                          <p:spTgt spid="76"/>
                                        </p:tgtEl>
                                        <p:attrNameLst>
                                          <p:attrName>ppt_w</p:attrName>
                                        </p:attrNameLst>
                                      </p:cBhvr>
                                      <p:tavLst>
                                        <p:tav tm="0">
                                          <p:val>
                                            <p:fltVal val="0"/>
                                          </p:val>
                                        </p:tav>
                                        <p:tav tm="100000">
                                          <p:val>
                                            <p:strVal val="#ppt_w"/>
                                          </p:val>
                                        </p:tav>
                                      </p:tavLst>
                                    </p:anim>
                                    <p:anim calcmode="lin" valueType="num">
                                      <p:cBhvr>
                                        <p:cTn id="26" dur="500" fill="hold"/>
                                        <p:tgtEl>
                                          <p:spTgt spid="76"/>
                                        </p:tgtEl>
                                        <p:attrNameLst>
                                          <p:attrName>ppt_h</p:attrName>
                                        </p:attrNameLst>
                                      </p:cBhvr>
                                      <p:tavLst>
                                        <p:tav tm="0">
                                          <p:val>
                                            <p:fltVal val="0"/>
                                          </p:val>
                                        </p:tav>
                                        <p:tav tm="100000">
                                          <p:val>
                                            <p:strVal val="#ppt_h"/>
                                          </p:val>
                                        </p:tav>
                                      </p:tavLst>
                                    </p:anim>
                                    <p:anim calcmode="lin" valueType="num">
                                      <p:cBhvr>
                                        <p:cTn id="27" dur="500" fill="hold"/>
                                        <p:tgtEl>
                                          <p:spTgt spid="76"/>
                                        </p:tgtEl>
                                        <p:attrNameLst>
                                          <p:attrName>style.rotation</p:attrName>
                                        </p:attrNameLst>
                                      </p:cBhvr>
                                      <p:tavLst>
                                        <p:tav tm="0">
                                          <p:val>
                                            <p:fltVal val="360"/>
                                          </p:val>
                                        </p:tav>
                                        <p:tav tm="100000">
                                          <p:val>
                                            <p:fltVal val="0"/>
                                          </p:val>
                                        </p:tav>
                                      </p:tavLst>
                                    </p:anim>
                                    <p:animEffect transition="in" filter="fade">
                                      <p:cBhvr>
                                        <p:cTn id="28" dur="500"/>
                                        <p:tgtEl>
                                          <p:spTgt spid="76"/>
                                        </p:tgtEl>
                                      </p:cBhvr>
                                    </p:animEffect>
                                  </p:childTnLst>
                                </p:cTn>
                              </p:par>
                            </p:childTnLst>
                          </p:cTn>
                        </p:par>
                        <p:par>
                          <p:cTn id="29" fill="hold">
                            <p:stCondLst>
                              <p:cond delay="2000"/>
                            </p:stCondLst>
                            <p:childTnLst>
                              <p:par>
                                <p:cTn id="30" presetID="49" presetClass="entr" presetSubtype="0" decel="100000" fill="hold" nodeType="afterEffect">
                                  <p:stCondLst>
                                    <p:cond delay="0"/>
                                  </p:stCondLst>
                                  <p:childTnLst>
                                    <p:set>
                                      <p:cBhvr>
                                        <p:cTn id="31" dur="1" fill="hold">
                                          <p:stCondLst>
                                            <p:cond delay="0"/>
                                          </p:stCondLst>
                                        </p:cTn>
                                        <p:tgtEl>
                                          <p:spTgt spid="110"/>
                                        </p:tgtEl>
                                        <p:attrNameLst>
                                          <p:attrName>style.visibility</p:attrName>
                                        </p:attrNameLst>
                                      </p:cBhvr>
                                      <p:to>
                                        <p:strVal val="visible"/>
                                      </p:to>
                                    </p:set>
                                    <p:anim calcmode="lin" valueType="num">
                                      <p:cBhvr>
                                        <p:cTn id="32" dur="500" fill="hold"/>
                                        <p:tgtEl>
                                          <p:spTgt spid="110"/>
                                        </p:tgtEl>
                                        <p:attrNameLst>
                                          <p:attrName>ppt_w</p:attrName>
                                        </p:attrNameLst>
                                      </p:cBhvr>
                                      <p:tavLst>
                                        <p:tav tm="0">
                                          <p:val>
                                            <p:fltVal val="0"/>
                                          </p:val>
                                        </p:tav>
                                        <p:tav tm="100000">
                                          <p:val>
                                            <p:strVal val="#ppt_w"/>
                                          </p:val>
                                        </p:tav>
                                      </p:tavLst>
                                    </p:anim>
                                    <p:anim calcmode="lin" valueType="num">
                                      <p:cBhvr>
                                        <p:cTn id="33" dur="500" fill="hold"/>
                                        <p:tgtEl>
                                          <p:spTgt spid="110"/>
                                        </p:tgtEl>
                                        <p:attrNameLst>
                                          <p:attrName>ppt_h</p:attrName>
                                        </p:attrNameLst>
                                      </p:cBhvr>
                                      <p:tavLst>
                                        <p:tav tm="0">
                                          <p:val>
                                            <p:fltVal val="0"/>
                                          </p:val>
                                        </p:tav>
                                        <p:tav tm="100000">
                                          <p:val>
                                            <p:strVal val="#ppt_h"/>
                                          </p:val>
                                        </p:tav>
                                      </p:tavLst>
                                    </p:anim>
                                    <p:anim calcmode="lin" valueType="num">
                                      <p:cBhvr>
                                        <p:cTn id="34" dur="500" fill="hold"/>
                                        <p:tgtEl>
                                          <p:spTgt spid="110"/>
                                        </p:tgtEl>
                                        <p:attrNameLst>
                                          <p:attrName>style.rotation</p:attrName>
                                        </p:attrNameLst>
                                      </p:cBhvr>
                                      <p:tavLst>
                                        <p:tav tm="0">
                                          <p:val>
                                            <p:fltVal val="360"/>
                                          </p:val>
                                        </p:tav>
                                        <p:tav tm="100000">
                                          <p:val>
                                            <p:fltVal val="0"/>
                                          </p:val>
                                        </p:tav>
                                      </p:tavLst>
                                    </p:anim>
                                    <p:animEffect transition="in" filter="fade">
                                      <p:cBhvr>
                                        <p:cTn id="35" dur="500"/>
                                        <p:tgtEl>
                                          <p:spTgt spid="110"/>
                                        </p:tgtEl>
                                      </p:cBhvr>
                                    </p:animEffect>
                                  </p:childTnLst>
                                </p:cTn>
                              </p:par>
                            </p:childTnLst>
                          </p:cTn>
                        </p:par>
                        <p:par>
                          <p:cTn id="36" fill="hold">
                            <p:stCondLst>
                              <p:cond delay="2500"/>
                            </p:stCondLst>
                            <p:childTnLst>
                              <p:par>
                                <p:cTn id="37" presetID="49" presetClass="entr" presetSubtype="0" decel="100000" fill="hold" nodeType="afterEffect">
                                  <p:stCondLst>
                                    <p:cond delay="0"/>
                                  </p:stCondLst>
                                  <p:childTnLst>
                                    <p:set>
                                      <p:cBhvr>
                                        <p:cTn id="38" dur="1" fill="hold">
                                          <p:stCondLst>
                                            <p:cond delay="0"/>
                                          </p:stCondLst>
                                        </p:cTn>
                                        <p:tgtEl>
                                          <p:spTgt spid="144"/>
                                        </p:tgtEl>
                                        <p:attrNameLst>
                                          <p:attrName>style.visibility</p:attrName>
                                        </p:attrNameLst>
                                      </p:cBhvr>
                                      <p:to>
                                        <p:strVal val="visible"/>
                                      </p:to>
                                    </p:set>
                                    <p:anim calcmode="lin" valueType="num">
                                      <p:cBhvr>
                                        <p:cTn id="39" dur="500" fill="hold"/>
                                        <p:tgtEl>
                                          <p:spTgt spid="144"/>
                                        </p:tgtEl>
                                        <p:attrNameLst>
                                          <p:attrName>ppt_w</p:attrName>
                                        </p:attrNameLst>
                                      </p:cBhvr>
                                      <p:tavLst>
                                        <p:tav tm="0">
                                          <p:val>
                                            <p:fltVal val="0"/>
                                          </p:val>
                                        </p:tav>
                                        <p:tav tm="100000">
                                          <p:val>
                                            <p:strVal val="#ppt_w"/>
                                          </p:val>
                                        </p:tav>
                                      </p:tavLst>
                                    </p:anim>
                                    <p:anim calcmode="lin" valueType="num">
                                      <p:cBhvr>
                                        <p:cTn id="40" dur="500" fill="hold"/>
                                        <p:tgtEl>
                                          <p:spTgt spid="144"/>
                                        </p:tgtEl>
                                        <p:attrNameLst>
                                          <p:attrName>ppt_h</p:attrName>
                                        </p:attrNameLst>
                                      </p:cBhvr>
                                      <p:tavLst>
                                        <p:tav tm="0">
                                          <p:val>
                                            <p:fltVal val="0"/>
                                          </p:val>
                                        </p:tav>
                                        <p:tav tm="100000">
                                          <p:val>
                                            <p:strVal val="#ppt_h"/>
                                          </p:val>
                                        </p:tav>
                                      </p:tavLst>
                                    </p:anim>
                                    <p:anim calcmode="lin" valueType="num">
                                      <p:cBhvr>
                                        <p:cTn id="41" dur="500" fill="hold"/>
                                        <p:tgtEl>
                                          <p:spTgt spid="144"/>
                                        </p:tgtEl>
                                        <p:attrNameLst>
                                          <p:attrName>style.rotation</p:attrName>
                                        </p:attrNameLst>
                                      </p:cBhvr>
                                      <p:tavLst>
                                        <p:tav tm="0">
                                          <p:val>
                                            <p:fltVal val="360"/>
                                          </p:val>
                                        </p:tav>
                                        <p:tav tm="100000">
                                          <p:val>
                                            <p:fltVal val="0"/>
                                          </p:val>
                                        </p:tav>
                                      </p:tavLst>
                                    </p:anim>
                                    <p:animEffect transition="in" filter="fade">
                                      <p:cBhvr>
                                        <p:cTn id="42" dur="500"/>
                                        <p:tgtEl>
                                          <p:spTgt spid="144"/>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178"/>
                                        </p:tgtEl>
                                        <p:attrNameLst>
                                          <p:attrName>style.visibility</p:attrName>
                                        </p:attrNameLst>
                                      </p:cBhvr>
                                      <p:to>
                                        <p:strVal val="visible"/>
                                      </p:to>
                                    </p:set>
                                    <p:animEffect transition="in" filter="fade">
                                      <p:cBhvr>
                                        <p:cTn id="46" dur="500"/>
                                        <p:tgtEl>
                                          <p:spTgt spid="178"/>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179"/>
                                        </p:tgtEl>
                                        <p:attrNameLst>
                                          <p:attrName>style.visibility</p:attrName>
                                        </p:attrNameLst>
                                      </p:cBhvr>
                                      <p:to>
                                        <p:strVal val="visible"/>
                                      </p:to>
                                    </p:set>
                                    <p:animEffect transition="in" filter="fade">
                                      <p:cBhvr>
                                        <p:cTn id="50" dur="500"/>
                                        <p:tgtEl>
                                          <p:spTgt spid="179"/>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fade">
                                      <p:cBhvr>
                                        <p:cTn id="54" dur="500"/>
                                        <p:tgtEl>
                                          <p:spTgt spid="180"/>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181"/>
                                        </p:tgtEl>
                                        <p:attrNameLst>
                                          <p:attrName>style.visibility</p:attrName>
                                        </p:attrNameLst>
                                      </p:cBhvr>
                                      <p:to>
                                        <p:strVal val="visible"/>
                                      </p:to>
                                    </p:set>
                                    <p:animEffect transition="in" filter="fade">
                                      <p:cBhvr>
                                        <p:cTn id="58" dur="500"/>
                                        <p:tgtEl>
                                          <p:spTgt spid="181"/>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182"/>
                                        </p:tgtEl>
                                        <p:attrNameLst>
                                          <p:attrName>style.visibility</p:attrName>
                                        </p:attrNameLst>
                                      </p:cBhvr>
                                      <p:to>
                                        <p:strVal val="visible"/>
                                      </p:to>
                                    </p:set>
                                    <p:animEffect transition="in" filter="fade">
                                      <p:cBhvr>
                                        <p:cTn id="62" dur="500"/>
                                        <p:tgtEl>
                                          <p:spTgt spid="182"/>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83"/>
                                        </p:tgtEl>
                                        <p:attrNameLst>
                                          <p:attrName>style.visibility</p:attrName>
                                        </p:attrNameLst>
                                      </p:cBhvr>
                                      <p:to>
                                        <p:strVal val="visible"/>
                                      </p:to>
                                    </p:set>
                                    <p:animEffect transition="in" filter="fade">
                                      <p:cBhvr>
                                        <p:cTn id="67" dur="1000"/>
                                        <p:tgtEl>
                                          <p:spTgt spid="183"/>
                                        </p:tgtEl>
                                      </p:cBhvr>
                                    </p:animEffect>
                                    <p:anim calcmode="lin" valueType="num">
                                      <p:cBhvr>
                                        <p:cTn id="68" dur="1000" fill="hold"/>
                                        <p:tgtEl>
                                          <p:spTgt spid="183"/>
                                        </p:tgtEl>
                                        <p:attrNameLst>
                                          <p:attrName>ppt_x</p:attrName>
                                        </p:attrNameLst>
                                      </p:cBhvr>
                                      <p:tavLst>
                                        <p:tav tm="0">
                                          <p:val>
                                            <p:strVal val="#ppt_x"/>
                                          </p:val>
                                        </p:tav>
                                        <p:tav tm="100000">
                                          <p:val>
                                            <p:strVal val="#ppt_x"/>
                                          </p:val>
                                        </p:tav>
                                      </p:tavLst>
                                    </p:anim>
                                    <p:anim calcmode="lin" valueType="num">
                                      <p:cBhvr>
                                        <p:cTn id="69" dur="1000" fill="hold"/>
                                        <p:tgtEl>
                                          <p:spTgt spid="18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5"/>
                                        </p:tgtEl>
                                        <p:attrNameLst>
                                          <p:attrName>style.visibility</p:attrName>
                                        </p:attrNameLst>
                                      </p:cBhvr>
                                      <p:to>
                                        <p:strVal val="visible"/>
                                      </p:to>
                                    </p:set>
                                    <p:animEffect transition="in" filter="fade">
                                      <p:cBhvr>
                                        <p:cTn id="72" dur="1000"/>
                                        <p:tgtEl>
                                          <p:spTgt spid="185"/>
                                        </p:tgtEl>
                                      </p:cBhvr>
                                    </p:animEffect>
                                    <p:anim calcmode="lin" valueType="num">
                                      <p:cBhvr>
                                        <p:cTn id="73" dur="1000" fill="hold"/>
                                        <p:tgtEl>
                                          <p:spTgt spid="185"/>
                                        </p:tgtEl>
                                        <p:attrNameLst>
                                          <p:attrName>ppt_x</p:attrName>
                                        </p:attrNameLst>
                                      </p:cBhvr>
                                      <p:tavLst>
                                        <p:tav tm="0">
                                          <p:val>
                                            <p:strVal val="#ppt_x"/>
                                          </p:val>
                                        </p:tav>
                                        <p:tav tm="100000">
                                          <p:val>
                                            <p:strVal val="#ppt_x"/>
                                          </p:val>
                                        </p:tav>
                                      </p:tavLst>
                                    </p:anim>
                                    <p:anim calcmode="lin" valueType="num">
                                      <p:cBhvr>
                                        <p:cTn id="74" dur="1000" fill="hold"/>
                                        <p:tgtEl>
                                          <p:spTgt spid="18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6"/>
                                        </p:tgtEl>
                                        <p:attrNameLst>
                                          <p:attrName>style.visibility</p:attrName>
                                        </p:attrNameLst>
                                      </p:cBhvr>
                                      <p:to>
                                        <p:strVal val="visible"/>
                                      </p:to>
                                    </p:set>
                                    <p:animEffect transition="in" filter="fade">
                                      <p:cBhvr>
                                        <p:cTn id="77" dur="1000"/>
                                        <p:tgtEl>
                                          <p:spTgt spid="186"/>
                                        </p:tgtEl>
                                      </p:cBhvr>
                                    </p:animEffect>
                                    <p:anim calcmode="lin" valueType="num">
                                      <p:cBhvr>
                                        <p:cTn id="78" dur="1000" fill="hold"/>
                                        <p:tgtEl>
                                          <p:spTgt spid="186"/>
                                        </p:tgtEl>
                                        <p:attrNameLst>
                                          <p:attrName>ppt_x</p:attrName>
                                        </p:attrNameLst>
                                      </p:cBhvr>
                                      <p:tavLst>
                                        <p:tav tm="0">
                                          <p:val>
                                            <p:strVal val="#ppt_x"/>
                                          </p:val>
                                        </p:tav>
                                        <p:tav tm="100000">
                                          <p:val>
                                            <p:strVal val="#ppt_x"/>
                                          </p:val>
                                        </p:tav>
                                      </p:tavLst>
                                    </p:anim>
                                    <p:anim calcmode="lin" valueType="num">
                                      <p:cBhvr>
                                        <p:cTn id="79" dur="1000" fill="hold"/>
                                        <p:tgtEl>
                                          <p:spTgt spid="18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87"/>
                                        </p:tgtEl>
                                        <p:attrNameLst>
                                          <p:attrName>style.visibility</p:attrName>
                                        </p:attrNameLst>
                                      </p:cBhvr>
                                      <p:to>
                                        <p:strVal val="visible"/>
                                      </p:to>
                                    </p:set>
                                    <p:animEffect transition="in" filter="fade">
                                      <p:cBhvr>
                                        <p:cTn id="82" dur="1000"/>
                                        <p:tgtEl>
                                          <p:spTgt spid="187"/>
                                        </p:tgtEl>
                                      </p:cBhvr>
                                    </p:animEffect>
                                    <p:anim calcmode="lin" valueType="num">
                                      <p:cBhvr>
                                        <p:cTn id="83" dur="1000" fill="hold"/>
                                        <p:tgtEl>
                                          <p:spTgt spid="187"/>
                                        </p:tgtEl>
                                        <p:attrNameLst>
                                          <p:attrName>ppt_x</p:attrName>
                                        </p:attrNameLst>
                                      </p:cBhvr>
                                      <p:tavLst>
                                        <p:tav tm="0">
                                          <p:val>
                                            <p:strVal val="#ppt_x"/>
                                          </p:val>
                                        </p:tav>
                                        <p:tav tm="100000">
                                          <p:val>
                                            <p:strVal val="#ppt_x"/>
                                          </p:val>
                                        </p:tav>
                                      </p:tavLst>
                                    </p:anim>
                                    <p:anim calcmode="lin" valueType="num">
                                      <p:cBhvr>
                                        <p:cTn id="84" dur="1000" fill="hold"/>
                                        <p:tgtEl>
                                          <p:spTgt spid="18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8"/>
                                        </p:tgtEl>
                                        <p:attrNameLst>
                                          <p:attrName>style.visibility</p:attrName>
                                        </p:attrNameLst>
                                      </p:cBhvr>
                                      <p:to>
                                        <p:strVal val="visible"/>
                                      </p:to>
                                    </p:set>
                                    <p:animEffect transition="in" filter="fade">
                                      <p:cBhvr>
                                        <p:cTn id="87" dur="1000"/>
                                        <p:tgtEl>
                                          <p:spTgt spid="188"/>
                                        </p:tgtEl>
                                      </p:cBhvr>
                                    </p:animEffect>
                                    <p:anim calcmode="lin" valueType="num">
                                      <p:cBhvr>
                                        <p:cTn id="88" dur="1000" fill="hold"/>
                                        <p:tgtEl>
                                          <p:spTgt spid="188"/>
                                        </p:tgtEl>
                                        <p:attrNameLst>
                                          <p:attrName>ppt_x</p:attrName>
                                        </p:attrNameLst>
                                      </p:cBhvr>
                                      <p:tavLst>
                                        <p:tav tm="0">
                                          <p:val>
                                            <p:strVal val="#ppt_x"/>
                                          </p:val>
                                        </p:tav>
                                        <p:tav tm="100000">
                                          <p:val>
                                            <p:strVal val="#ppt_x"/>
                                          </p:val>
                                        </p:tav>
                                      </p:tavLst>
                                    </p:anim>
                                    <p:anim calcmode="lin" valueType="num">
                                      <p:cBhvr>
                                        <p:cTn id="89" dur="1000" fill="hold"/>
                                        <p:tgtEl>
                                          <p:spTgt spid="188"/>
                                        </p:tgtEl>
                                        <p:attrNameLst>
                                          <p:attrName>ppt_y</p:attrName>
                                        </p:attrNameLst>
                                      </p:cBhvr>
                                      <p:tavLst>
                                        <p:tav tm="0">
                                          <p:val>
                                            <p:strVal val="#ppt_y+.1"/>
                                          </p:val>
                                        </p:tav>
                                        <p:tav tm="100000">
                                          <p:val>
                                            <p:strVal val="#ppt_y"/>
                                          </p:val>
                                        </p:tav>
                                      </p:tavLst>
                                    </p:anim>
                                  </p:childTnLst>
                                </p:cTn>
                              </p:par>
                            </p:childTnLst>
                          </p:cTn>
                        </p:par>
                        <p:par>
                          <p:cTn id="90" fill="hold">
                            <p:stCondLst>
                              <p:cond delay="1000"/>
                            </p:stCondLst>
                            <p:childTnLst>
                              <p:par>
                                <p:cTn id="91" presetID="41" presetClass="entr" presetSubtype="0" fill="hold" grpId="0" nodeType="afterEffect">
                                  <p:stCondLst>
                                    <p:cond delay="0"/>
                                  </p:stCondLst>
                                  <p:iterate type="lt">
                                    <p:tmPct val="10000"/>
                                  </p:iterate>
                                  <p:childTnLst>
                                    <p:set>
                                      <p:cBhvr>
                                        <p:cTn id="92" dur="1" fill="hold">
                                          <p:stCondLst>
                                            <p:cond delay="0"/>
                                          </p:stCondLst>
                                        </p:cTn>
                                        <p:tgtEl>
                                          <p:spTgt spid="189"/>
                                        </p:tgtEl>
                                        <p:attrNameLst>
                                          <p:attrName>style.visibility</p:attrName>
                                        </p:attrNameLst>
                                      </p:cBhvr>
                                      <p:to>
                                        <p:strVal val="visible"/>
                                      </p:to>
                                    </p:set>
                                    <p:anim calcmode="lin" valueType="num">
                                      <p:cBhvr>
                                        <p:cTn id="93" dur="500" fill="hold"/>
                                        <p:tgtEl>
                                          <p:spTgt spid="189"/>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189"/>
                                        </p:tgtEl>
                                        <p:attrNameLst>
                                          <p:attrName>ppt_y</p:attrName>
                                        </p:attrNameLst>
                                      </p:cBhvr>
                                      <p:tavLst>
                                        <p:tav tm="0">
                                          <p:val>
                                            <p:strVal val="#ppt_y"/>
                                          </p:val>
                                        </p:tav>
                                        <p:tav tm="100000">
                                          <p:val>
                                            <p:strVal val="#ppt_y"/>
                                          </p:val>
                                        </p:tav>
                                      </p:tavLst>
                                    </p:anim>
                                    <p:anim calcmode="lin" valueType="num">
                                      <p:cBhvr>
                                        <p:cTn id="95" dur="500" fill="hold"/>
                                        <p:tgtEl>
                                          <p:spTgt spid="189"/>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189"/>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8" grpId="0"/>
      <p:bldP spid="179" grpId="0"/>
      <p:bldP spid="180" grpId="0"/>
      <p:bldP spid="181" grpId="0"/>
      <p:bldP spid="182" grpId="0"/>
      <p:bldP spid="183" grpId="0"/>
      <p:bldP spid="185" grpId="0"/>
      <p:bldP spid="186" grpId="0"/>
      <p:bldP spid="187" grpId="0"/>
      <p:bldP spid="188" grpId="0"/>
      <p:bldP spid="18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ABAC0289-922E-41DD-AC4D-3C03B8CD36EC}"/>
              </a:ext>
            </a:extLst>
          </p:cNvPr>
          <p:cNvSpPr/>
          <p:nvPr/>
        </p:nvSpPr>
        <p:spPr>
          <a:xfrm>
            <a:off x="972499" y="3312714"/>
            <a:ext cx="4676918" cy="276999"/>
          </a:xfrm>
          <a:prstGeom prst="rect">
            <a:avLst/>
          </a:prstGeom>
        </p:spPr>
        <p:txBody>
          <a:bodyPr wrap="square">
            <a:spAutoFit/>
          </a:bodyPr>
          <a:lstStyle/>
          <a:p>
            <a:r>
              <a:rPr lang="zh-CN" altLang="en-US" sz="1200" dirty="0">
                <a:solidFill>
                  <a:srgbClr val="728D98"/>
                </a:solidFill>
                <a:latin typeface="微软雅黑" panose="020B0503020204020204" pitchFamily="34" charset="-122"/>
                <a:ea typeface="微软雅黑" panose="020B0503020204020204" pitchFamily="34" charset="-122"/>
              </a:rPr>
              <a:t>参与者与用例之间最简单常用的关系。关联关系用实线箭头表示。</a:t>
            </a:r>
          </a:p>
        </p:txBody>
      </p:sp>
      <p:sp>
        <p:nvSpPr>
          <p:cNvPr id="13" name="文本框 9">
            <a:extLst>
              <a:ext uri="{FF2B5EF4-FFF2-40B4-BE49-F238E27FC236}">
                <a16:creationId xmlns:a16="http://schemas.microsoft.com/office/drawing/2014/main" xmlns="" id="{7A43F8F2-C6C5-40D9-BB21-78B3A0C61EA5}"/>
              </a:ext>
            </a:extLst>
          </p:cNvPr>
          <p:cNvSpPr txBox="1"/>
          <p:nvPr/>
        </p:nvSpPr>
        <p:spPr>
          <a:xfrm>
            <a:off x="972499" y="409205"/>
            <a:ext cx="3320722" cy="1015663"/>
          </a:xfrm>
          <a:prstGeom prst="rect">
            <a:avLst/>
          </a:prstGeom>
          <a:noFill/>
        </p:spPr>
        <p:txBody>
          <a:bodyPr wrap="square" rtlCol="0">
            <a:spAutoFit/>
          </a:bodyPr>
          <a:lstStyle/>
          <a:p>
            <a:r>
              <a:rPr lang="zh-CN" altLang="en-US" sz="6000" b="1" dirty="0" smtClean="0">
                <a:solidFill>
                  <a:srgbClr val="92C3CC"/>
                </a:solidFill>
                <a:latin typeface="微软雅黑" panose="020B0503020204020204" pitchFamily="34" charset="-122"/>
                <a:ea typeface="微软雅黑" panose="020B0503020204020204" pitchFamily="34" charset="-122"/>
              </a:rPr>
              <a:t>关联关系</a:t>
            </a:r>
            <a:endParaRPr lang="zh-CN" altLang="en-US" sz="6000" b="1" dirty="0">
              <a:solidFill>
                <a:srgbClr val="92C3CC"/>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7025045" y="1546878"/>
            <a:ext cx="3660821" cy="3808669"/>
          </a:xfrm>
          <a:prstGeom prst="rect">
            <a:avLst/>
          </a:prstGeom>
        </p:spPr>
      </p:pic>
    </p:spTree>
    <p:extLst>
      <p:ext uri="{BB962C8B-B14F-4D97-AF65-F5344CB8AC3E}">
        <p14:creationId xmlns:p14="http://schemas.microsoft.com/office/powerpoint/2010/main" val="36585170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1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974</TotalTime>
  <Words>4578</Words>
  <Application>Microsoft Office PowerPoint</Application>
  <PresentationFormat>宽屏</PresentationFormat>
  <Paragraphs>487</Paragraphs>
  <Slides>73</Slides>
  <Notes>63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73</vt:i4>
      </vt:variant>
    </vt:vector>
  </HeadingPairs>
  <TitlesOfParts>
    <vt:vector size="83" baseType="lpstr">
      <vt:lpstr>等线</vt:lpstr>
      <vt:lpstr>等线 Light</vt:lpstr>
      <vt:lpstr>宋体</vt:lpstr>
      <vt:lpstr>微软雅黑</vt:lpstr>
      <vt:lpstr>微软雅黑 Light</vt:lpstr>
      <vt:lpstr>Arial</vt:lpstr>
      <vt:lpstr>Berlin Sans FB Demi</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hxj</dc:creator>
  <cp:lastModifiedBy>Administrator</cp:lastModifiedBy>
  <cp:revision>88</cp:revision>
  <dcterms:created xsi:type="dcterms:W3CDTF">2017-08-02T11:37:10Z</dcterms:created>
  <dcterms:modified xsi:type="dcterms:W3CDTF">2017-11-18T04:07:54Z</dcterms:modified>
</cp:coreProperties>
</file>